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5" r:id="rId5"/>
    <p:sldMasterId id="2147483767" r:id="rId6"/>
    <p:sldMasterId id="2147483731" r:id="rId7"/>
    <p:sldMasterId id="2147483743" r:id="rId8"/>
  </p:sldMasterIdLst>
  <p:notesMasterIdLst>
    <p:notesMasterId r:id="rId98"/>
  </p:notesMasterIdLst>
  <p:handoutMasterIdLst>
    <p:handoutMasterId r:id="rId99"/>
  </p:handoutMasterIdLst>
  <p:sldIdLst>
    <p:sldId id="256" r:id="rId9"/>
    <p:sldId id="452" r:id="rId10"/>
    <p:sldId id="491" r:id="rId11"/>
    <p:sldId id="490" r:id="rId12"/>
    <p:sldId id="495" r:id="rId13"/>
    <p:sldId id="496" r:id="rId14"/>
    <p:sldId id="610" r:id="rId15"/>
    <p:sldId id="664" r:id="rId16"/>
    <p:sldId id="665" r:id="rId17"/>
    <p:sldId id="666" r:id="rId18"/>
    <p:sldId id="667" r:id="rId19"/>
    <p:sldId id="668" r:id="rId20"/>
    <p:sldId id="669" r:id="rId21"/>
    <p:sldId id="670" r:id="rId22"/>
    <p:sldId id="673" r:id="rId23"/>
    <p:sldId id="672" r:id="rId24"/>
    <p:sldId id="671" r:id="rId25"/>
    <p:sldId id="674" r:id="rId26"/>
    <p:sldId id="675" r:id="rId27"/>
    <p:sldId id="492" r:id="rId28"/>
    <p:sldId id="676" r:id="rId29"/>
    <p:sldId id="611" r:id="rId30"/>
    <p:sldId id="520" r:id="rId31"/>
    <p:sldId id="612" r:id="rId32"/>
    <p:sldId id="650" r:id="rId33"/>
    <p:sldId id="677" r:id="rId34"/>
    <p:sldId id="678" r:id="rId35"/>
    <p:sldId id="679" r:id="rId36"/>
    <p:sldId id="682" r:id="rId37"/>
    <p:sldId id="681" r:id="rId38"/>
    <p:sldId id="680" r:id="rId39"/>
    <p:sldId id="683" r:id="rId40"/>
    <p:sldId id="684" r:id="rId41"/>
    <p:sldId id="685" r:id="rId42"/>
    <p:sldId id="686" r:id="rId43"/>
    <p:sldId id="687" r:id="rId44"/>
    <p:sldId id="688" r:id="rId45"/>
    <p:sldId id="613" r:id="rId46"/>
    <p:sldId id="614" r:id="rId47"/>
    <p:sldId id="615" r:id="rId48"/>
    <p:sldId id="616" r:id="rId49"/>
    <p:sldId id="689" r:id="rId50"/>
    <p:sldId id="617" r:id="rId51"/>
    <p:sldId id="690" r:id="rId52"/>
    <p:sldId id="691" r:id="rId53"/>
    <p:sldId id="693" r:id="rId54"/>
    <p:sldId id="692" r:id="rId55"/>
    <p:sldId id="694" r:id="rId56"/>
    <p:sldId id="695" r:id="rId57"/>
    <p:sldId id="618" r:id="rId58"/>
    <p:sldId id="696" r:id="rId59"/>
    <p:sldId id="697" r:id="rId60"/>
    <p:sldId id="698" r:id="rId61"/>
    <p:sldId id="700" r:id="rId62"/>
    <p:sldId id="701" r:id="rId63"/>
    <p:sldId id="702" r:id="rId64"/>
    <p:sldId id="704" r:id="rId65"/>
    <p:sldId id="703" r:id="rId66"/>
    <p:sldId id="699" r:id="rId67"/>
    <p:sldId id="706" r:id="rId68"/>
    <p:sldId id="705" r:id="rId69"/>
    <p:sldId id="707" r:id="rId70"/>
    <p:sldId id="708" r:id="rId71"/>
    <p:sldId id="709" r:id="rId72"/>
    <p:sldId id="710" r:id="rId73"/>
    <p:sldId id="711" r:id="rId74"/>
    <p:sldId id="712" r:id="rId75"/>
    <p:sldId id="713" r:id="rId76"/>
    <p:sldId id="714" r:id="rId77"/>
    <p:sldId id="715" r:id="rId78"/>
    <p:sldId id="717" r:id="rId79"/>
    <p:sldId id="719" r:id="rId80"/>
    <p:sldId id="718" r:id="rId81"/>
    <p:sldId id="720" r:id="rId82"/>
    <p:sldId id="722" r:id="rId83"/>
    <p:sldId id="721" r:id="rId84"/>
    <p:sldId id="716" r:id="rId85"/>
    <p:sldId id="723" r:id="rId86"/>
    <p:sldId id="724" r:id="rId87"/>
    <p:sldId id="725" r:id="rId88"/>
    <p:sldId id="726" r:id="rId89"/>
    <p:sldId id="727" r:id="rId90"/>
    <p:sldId id="728" r:id="rId91"/>
    <p:sldId id="729" r:id="rId92"/>
    <p:sldId id="730" r:id="rId93"/>
    <p:sldId id="731" r:id="rId94"/>
    <p:sldId id="732" r:id="rId95"/>
    <p:sldId id="733" r:id="rId96"/>
    <p:sldId id="31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6522"/>
    <a:srgbClr val="EC6727"/>
    <a:srgbClr val="EF6436"/>
    <a:srgbClr val="F39D2B"/>
    <a:srgbClr val="000000"/>
    <a:srgbClr val="929497"/>
    <a:srgbClr val="DCDDDE"/>
    <a:srgbClr val="EC6422"/>
    <a:srgbClr val="2D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0" autoAdjust="0"/>
    <p:restoredTop sz="92608" autoAdjust="0"/>
  </p:normalViewPr>
  <p:slideViewPr>
    <p:cSldViewPr snapToGrid="0">
      <p:cViewPr varScale="1">
        <p:scale>
          <a:sx n="70" d="100"/>
          <a:sy n="70" d="100"/>
        </p:scale>
        <p:origin x="534" y="60"/>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86" d="100"/>
          <a:sy n="86"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303C27-C694-4616-8687-3FE7CAC1A685}" type="doc">
      <dgm:prSet loTypeId="urn:microsoft.com/office/officeart/2008/layout/VerticalCurvedList" loCatId="list" qsTypeId="urn:microsoft.com/office/officeart/2005/8/quickstyle/simple1" qsCatId="simple" csTypeId="urn:microsoft.com/office/officeart/2005/8/colors/accent2_1" csCatId="accent2"/>
      <dgm:spPr/>
      <dgm:t>
        <a:bodyPr/>
        <a:lstStyle/>
        <a:p>
          <a:endParaRPr lang="en-ZA"/>
        </a:p>
      </dgm:t>
    </dgm:pt>
    <dgm:pt modelId="{304AE7F1-2B7B-4651-88A8-001AD1C51384}">
      <dgm:prSet custT="1"/>
      <dgm:spPr/>
      <dgm:t>
        <a:bodyPr/>
        <a:lstStyle/>
        <a:p>
          <a:r>
            <a:rPr lang="en-US" sz="1400" dirty="0"/>
            <a:t>Be aware of your work area. </a:t>
          </a:r>
          <a:endParaRPr lang="en-ZA" sz="1400" dirty="0"/>
        </a:p>
      </dgm:t>
    </dgm:pt>
    <dgm:pt modelId="{3F6EDFF1-E66B-44E0-8BC1-6A76F3CD2071}" type="parTrans" cxnId="{692B384F-A7DB-4437-AEA6-1CC13C37B229}">
      <dgm:prSet/>
      <dgm:spPr/>
      <dgm:t>
        <a:bodyPr/>
        <a:lstStyle/>
        <a:p>
          <a:endParaRPr lang="en-ZA" sz="1600"/>
        </a:p>
      </dgm:t>
    </dgm:pt>
    <dgm:pt modelId="{FBB2357D-3B83-43A0-9877-546AE26F4461}" type="sibTrans" cxnId="{692B384F-A7DB-4437-AEA6-1CC13C37B229}">
      <dgm:prSet/>
      <dgm:spPr/>
      <dgm:t>
        <a:bodyPr/>
        <a:lstStyle/>
        <a:p>
          <a:endParaRPr lang="en-ZA" sz="1600"/>
        </a:p>
      </dgm:t>
    </dgm:pt>
    <dgm:pt modelId="{C2289627-C185-4C97-8A9C-EA57E2EA21B3}">
      <dgm:prSet custT="1"/>
      <dgm:spPr/>
      <dgm:t>
        <a:bodyPr/>
        <a:lstStyle/>
        <a:p>
          <a:r>
            <a:rPr lang="en-US" sz="1400" dirty="0"/>
            <a:t>Make sure that you know how to operate the machine safely and how to stop the machine in an emergency. </a:t>
          </a:r>
          <a:endParaRPr lang="en-ZA" sz="1400" dirty="0"/>
        </a:p>
      </dgm:t>
    </dgm:pt>
    <dgm:pt modelId="{D09D7699-5892-4156-96BB-8DAFF145811F}" type="parTrans" cxnId="{11B4135B-D939-4C26-9B42-37C5A2BE00D2}">
      <dgm:prSet/>
      <dgm:spPr/>
      <dgm:t>
        <a:bodyPr/>
        <a:lstStyle/>
        <a:p>
          <a:endParaRPr lang="en-ZA" sz="1600"/>
        </a:p>
      </dgm:t>
    </dgm:pt>
    <dgm:pt modelId="{5FD44892-DDF0-446D-B8A0-6DF0D63CDD8C}" type="sibTrans" cxnId="{11B4135B-D939-4C26-9B42-37C5A2BE00D2}">
      <dgm:prSet/>
      <dgm:spPr/>
      <dgm:t>
        <a:bodyPr/>
        <a:lstStyle/>
        <a:p>
          <a:endParaRPr lang="en-ZA" sz="1600"/>
        </a:p>
      </dgm:t>
    </dgm:pt>
    <dgm:pt modelId="{9972ED6B-4B0D-4E5E-8229-5D0B2985B238}">
      <dgm:prSet custT="1"/>
      <dgm:spPr/>
      <dgm:t>
        <a:bodyPr/>
        <a:lstStyle/>
        <a:p>
          <a:r>
            <a:rPr lang="en-US" sz="1400" dirty="0"/>
            <a:t>Replace the machine guards before you switch the power on if the guards were removed to repair or adjust the machine.</a:t>
          </a:r>
          <a:endParaRPr lang="en-ZA" sz="1400" dirty="0"/>
        </a:p>
      </dgm:t>
    </dgm:pt>
    <dgm:pt modelId="{462612C2-29EB-4A5F-BE1E-2523A4244E2E}" type="parTrans" cxnId="{CD7B9299-4F9A-416F-B249-2025530DFE5E}">
      <dgm:prSet/>
      <dgm:spPr/>
      <dgm:t>
        <a:bodyPr/>
        <a:lstStyle/>
        <a:p>
          <a:endParaRPr lang="en-ZA" sz="1600"/>
        </a:p>
      </dgm:t>
    </dgm:pt>
    <dgm:pt modelId="{170460BA-9B70-4AB1-9D67-586B26AF7382}" type="sibTrans" cxnId="{CD7B9299-4F9A-416F-B249-2025530DFE5E}">
      <dgm:prSet/>
      <dgm:spPr/>
      <dgm:t>
        <a:bodyPr/>
        <a:lstStyle/>
        <a:p>
          <a:endParaRPr lang="en-ZA" sz="1600"/>
        </a:p>
      </dgm:t>
    </dgm:pt>
    <dgm:pt modelId="{F49F95F1-8EE6-4CA1-94F0-B4FD132787DF}">
      <dgm:prSet custT="1"/>
      <dgm:spPr/>
      <dgm:t>
        <a:bodyPr/>
        <a:lstStyle/>
        <a:p>
          <a:r>
            <a:rPr lang="en-US" sz="1400" dirty="0"/>
            <a:t>Always switch of your machine at the isolator switch (plug socket) before changing a tool, grinding disc or wheel.</a:t>
          </a:r>
          <a:endParaRPr lang="en-ZA" sz="1400" dirty="0"/>
        </a:p>
      </dgm:t>
    </dgm:pt>
    <dgm:pt modelId="{340023E8-889F-493E-BA17-3460FF63704C}" type="parTrans" cxnId="{04B734C1-2B8E-41A3-B595-D1FDEF27283A}">
      <dgm:prSet/>
      <dgm:spPr/>
      <dgm:t>
        <a:bodyPr/>
        <a:lstStyle/>
        <a:p>
          <a:endParaRPr lang="en-ZA" sz="1600"/>
        </a:p>
      </dgm:t>
    </dgm:pt>
    <dgm:pt modelId="{0A1C1E60-DEE7-49D6-90B2-2AC5811F6351}" type="sibTrans" cxnId="{04B734C1-2B8E-41A3-B595-D1FDEF27283A}">
      <dgm:prSet/>
      <dgm:spPr/>
      <dgm:t>
        <a:bodyPr/>
        <a:lstStyle/>
        <a:p>
          <a:endParaRPr lang="en-ZA" sz="1600"/>
        </a:p>
      </dgm:t>
    </dgm:pt>
    <dgm:pt modelId="{4D80D8DB-0E1A-4F7A-82AD-F75F6F290EEE}">
      <dgm:prSet custT="1"/>
      <dgm:spPr/>
      <dgm:t>
        <a:bodyPr/>
        <a:lstStyle/>
        <a:p>
          <a:r>
            <a:rPr lang="en-US" sz="1400" dirty="0"/>
            <a:t>Keep the floors, passageways and space around machines clear of small objects and machine accessories.</a:t>
          </a:r>
          <a:endParaRPr lang="en-ZA" sz="1400" dirty="0"/>
        </a:p>
      </dgm:t>
    </dgm:pt>
    <dgm:pt modelId="{260E9FC0-5EE0-422C-B248-2187E30AB307}" type="parTrans" cxnId="{ED41F66B-264B-4DCA-B37B-C5C88B9AC6DD}">
      <dgm:prSet/>
      <dgm:spPr/>
      <dgm:t>
        <a:bodyPr/>
        <a:lstStyle/>
        <a:p>
          <a:endParaRPr lang="en-ZA" sz="1600"/>
        </a:p>
      </dgm:t>
    </dgm:pt>
    <dgm:pt modelId="{C29E935F-312A-4EDB-B393-CEE2AEC89F1D}" type="sibTrans" cxnId="{ED41F66B-264B-4DCA-B37B-C5C88B9AC6DD}">
      <dgm:prSet/>
      <dgm:spPr/>
      <dgm:t>
        <a:bodyPr/>
        <a:lstStyle/>
        <a:p>
          <a:endParaRPr lang="en-ZA" sz="1600"/>
        </a:p>
      </dgm:t>
    </dgm:pt>
    <dgm:pt modelId="{187736BD-438C-401E-AF4B-CB72CA876641}">
      <dgm:prSet custT="1"/>
      <dgm:spPr/>
      <dgm:t>
        <a:bodyPr/>
        <a:lstStyle/>
        <a:p>
          <a:r>
            <a:rPr lang="en-US" sz="1400" dirty="0"/>
            <a:t>Do not leave a machine unattended while it is operating.</a:t>
          </a:r>
          <a:endParaRPr lang="en-ZA" sz="1400" dirty="0"/>
        </a:p>
      </dgm:t>
    </dgm:pt>
    <dgm:pt modelId="{BE2A6D98-AD42-4133-8CA5-940726015CBD}" type="parTrans" cxnId="{C3F2994E-9FF4-404D-BACE-484992E8D975}">
      <dgm:prSet/>
      <dgm:spPr/>
      <dgm:t>
        <a:bodyPr/>
        <a:lstStyle/>
        <a:p>
          <a:endParaRPr lang="en-ZA" sz="1600"/>
        </a:p>
      </dgm:t>
    </dgm:pt>
    <dgm:pt modelId="{3A925191-1CFA-441B-B54E-F2BCE0B42B67}" type="sibTrans" cxnId="{C3F2994E-9FF4-404D-BACE-484992E8D975}">
      <dgm:prSet/>
      <dgm:spPr/>
      <dgm:t>
        <a:bodyPr/>
        <a:lstStyle/>
        <a:p>
          <a:endParaRPr lang="en-ZA" sz="1600"/>
        </a:p>
      </dgm:t>
    </dgm:pt>
    <dgm:pt modelId="{E9202400-21B0-4E30-9CAF-9DD5425F2FFC}">
      <dgm:prSet custT="1"/>
      <dgm:spPr/>
      <dgm:t>
        <a:bodyPr/>
        <a:lstStyle/>
        <a:p>
          <a:r>
            <a:rPr lang="en-US" sz="1400"/>
            <a:t>Never oil a machine while it is operating.</a:t>
          </a:r>
          <a:endParaRPr lang="en-ZA" sz="1400"/>
        </a:p>
      </dgm:t>
    </dgm:pt>
    <dgm:pt modelId="{B8C7B5D3-D7C2-4B3A-B093-81CFB8FFBA13}" type="parTrans" cxnId="{6D4970BC-366E-44FF-B69D-2AA809DC1FEA}">
      <dgm:prSet/>
      <dgm:spPr/>
      <dgm:t>
        <a:bodyPr/>
        <a:lstStyle/>
        <a:p>
          <a:endParaRPr lang="en-ZA" sz="1600"/>
        </a:p>
      </dgm:t>
    </dgm:pt>
    <dgm:pt modelId="{E0046AAD-D74F-4E5F-8784-22FB7A689B31}" type="sibTrans" cxnId="{6D4970BC-366E-44FF-B69D-2AA809DC1FEA}">
      <dgm:prSet/>
      <dgm:spPr/>
      <dgm:t>
        <a:bodyPr/>
        <a:lstStyle/>
        <a:p>
          <a:endParaRPr lang="en-ZA" sz="1600"/>
        </a:p>
      </dgm:t>
    </dgm:pt>
    <dgm:pt modelId="{C021D7EB-FADF-42B2-B378-E951106E8238}">
      <dgm:prSet/>
      <dgm:spPr/>
    </dgm:pt>
    <dgm:pt modelId="{0D8A9762-38FC-433A-9FCA-F20BCA5A6725}" type="parTrans" cxnId="{8D465D92-453E-432B-A06F-6258BC0BAAD4}">
      <dgm:prSet/>
      <dgm:spPr/>
      <dgm:t>
        <a:bodyPr/>
        <a:lstStyle/>
        <a:p>
          <a:endParaRPr lang="en-ZA" sz="1600"/>
        </a:p>
      </dgm:t>
    </dgm:pt>
    <dgm:pt modelId="{109BA1E5-1D7C-4AA9-8A6A-532DFE5777CC}" type="sibTrans" cxnId="{8D465D92-453E-432B-A06F-6258BC0BAAD4}">
      <dgm:prSet/>
      <dgm:spPr/>
      <dgm:t>
        <a:bodyPr/>
        <a:lstStyle/>
        <a:p>
          <a:endParaRPr lang="en-ZA" sz="1600"/>
        </a:p>
      </dgm:t>
    </dgm:pt>
    <dgm:pt modelId="{2496A056-1F16-4063-AC14-A44DC855B4CD}">
      <dgm:prSet/>
      <dgm:spPr/>
    </dgm:pt>
    <dgm:pt modelId="{7543A172-B660-47F9-9D95-2E1FC6D83B4F}" type="parTrans" cxnId="{98E917AF-AEA5-488B-A26B-382C6093AF84}">
      <dgm:prSet/>
      <dgm:spPr/>
      <dgm:t>
        <a:bodyPr/>
        <a:lstStyle/>
        <a:p>
          <a:endParaRPr lang="en-ZA" sz="1600"/>
        </a:p>
      </dgm:t>
    </dgm:pt>
    <dgm:pt modelId="{693F7810-43D4-498E-9F48-8F435E017761}" type="sibTrans" cxnId="{98E917AF-AEA5-488B-A26B-382C6093AF84}">
      <dgm:prSet/>
      <dgm:spPr/>
      <dgm:t>
        <a:bodyPr/>
        <a:lstStyle/>
        <a:p>
          <a:endParaRPr lang="en-ZA" sz="1600"/>
        </a:p>
      </dgm:t>
    </dgm:pt>
    <dgm:pt modelId="{1121DE07-9C85-4BAB-891B-7DE4650F2A75}" type="pres">
      <dgm:prSet presAssocID="{82303C27-C694-4616-8687-3FE7CAC1A685}" presName="Name0" presStyleCnt="0">
        <dgm:presLayoutVars>
          <dgm:chMax val="7"/>
          <dgm:chPref val="7"/>
          <dgm:dir/>
        </dgm:presLayoutVars>
      </dgm:prSet>
      <dgm:spPr/>
    </dgm:pt>
    <dgm:pt modelId="{E57312AF-4C54-4BFC-A1D9-053207FEC6A7}" type="pres">
      <dgm:prSet presAssocID="{82303C27-C694-4616-8687-3FE7CAC1A685}" presName="Name1" presStyleCnt="0"/>
      <dgm:spPr/>
    </dgm:pt>
    <dgm:pt modelId="{718A5C07-D330-43F3-91F7-CC4E3676E2A4}" type="pres">
      <dgm:prSet presAssocID="{82303C27-C694-4616-8687-3FE7CAC1A685}" presName="cycle" presStyleCnt="0"/>
      <dgm:spPr/>
    </dgm:pt>
    <dgm:pt modelId="{04F6ECC8-BD08-4309-B959-A4B69F42D71D}" type="pres">
      <dgm:prSet presAssocID="{82303C27-C694-4616-8687-3FE7CAC1A685}" presName="srcNode" presStyleLbl="node1" presStyleIdx="0" presStyleCnt="7"/>
      <dgm:spPr/>
    </dgm:pt>
    <dgm:pt modelId="{C6853E23-7F7F-4A5F-A9CE-5C595119EF14}" type="pres">
      <dgm:prSet presAssocID="{82303C27-C694-4616-8687-3FE7CAC1A685}" presName="conn" presStyleLbl="parChTrans1D2" presStyleIdx="0" presStyleCnt="1"/>
      <dgm:spPr/>
    </dgm:pt>
    <dgm:pt modelId="{4AC9655B-099D-4A22-8165-C283F2814EEA}" type="pres">
      <dgm:prSet presAssocID="{82303C27-C694-4616-8687-3FE7CAC1A685}" presName="extraNode" presStyleLbl="node1" presStyleIdx="0" presStyleCnt="7"/>
      <dgm:spPr/>
    </dgm:pt>
    <dgm:pt modelId="{04203D3B-5F64-4CBF-9E9B-39F0A96D7CF2}" type="pres">
      <dgm:prSet presAssocID="{82303C27-C694-4616-8687-3FE7CAC1A685}" presName="dstNode" presStyleLbl="node1" presStyleIdx="0" presStyleCnt="7"/>
      <dgm:spPr/>
    </dgm:pt>
    <dgm:pt modelId="{AEF712D0-9DAC-42B9-9E1F-4D526E7E5222}" type="pres">
      <dgm:prSet presAssocID="{304AE7F1-2B7B-4651-88A8-001AD1C51384}" presName="text_1" presStyleLbl="node1" presStyleIdx="0" presStyleCnt="7">
        <dgm:presLayoutVars>
          <dgm:bulletEnabled val="1"/>
        </dgm:presLayoutVars>
      </dgm:prSet>
      <dgm:spPr/>
    </dgm:pt>
    <dgm:pt modelId="{F791B1A1-DA49-41F8-83A0-A9DDF3C46674}" type="pres">
      <dgm:prSet presAssocID="{304AE7F1-2B7B-4651-88A8-001AD1C51384}" presName="accent_1" presStyleCnt="0"/>
      <dgm:spPr/>
    </dgm:pt>
    <dgm:pt modelId="{875A815C-3C29-4379-9FBE-8AA53DF0AA55}" type="pres">
      <dgm:prSet presAssocID="{304AE7F1-2B7B-4651-88A8-001AD1C51384}" presName="accentRepeatNode" presStyleLbl="solidFgAcc1" presStyleIdx="0" presStyleCnt="7"/>
      <dgm:spPr/>
    </dgm:pt>
    <dgm:pt modelId="{CF73ED58-7DCB-4C47-B664-4FE79E17F1BE}" type="pres">
      <dgm:prSet presAssocID="{C2289627-C185-4C97-8A9C-EA57E2EA21B3}" presName="text_2" presStyleLbl="node1" presStyleIdx="1" presStyleCnt="7">
        <dgm:presLayoutVars>
          <dgm:bulletEnabled val="1"/>
        </dgm:presLayoutVars>
      </dgm:prSet>
      <dgm:spPr/>
    </dgm:pt>
    <dgm:pt modelId="{0F169E6F-F34D-4C51-B996-D8582E632B17}" type="pres">
      <dgm:prSet presAssocID="{C2289627-C185-4C97-8A9C-EA57E2EA21B3}" presName="accent_2" presStyleCnt="0"/>
      <dgm:spPr/>
    </dgm:pt>
    <dgm:pt modelId="{EC40216D-DD82-4C7A-BBBA-3116227CA5C6}" type="pres">
      <dgm:prSet presAssocID="{C2289627-C185-4C97-8A9C-EA57E2EA21B3}" presName="accentRepeatNode" presStyleLbl="solidFgAcc1" presStyleIdx="1" presStyleCnt="7"/>
      <dgm:spPr/>
    </dgm:pt>
    <dgm:pt modelId="{345A5593-1B24-49D2-A0B8-BA36B6A4BBE2}" type="pres">
      <dgm:prSet presAssocID="{9972ED6B-4B0D-4E5E-8229-5D0B2985B238}" presName="text_3" presStyleLbl="node1" presStyleIdx="2" presStyleCnt="7">
        <dgm:presLayoutVars>
          <dgm:bulletEnabled val="1"/>
        </dgm:presLayoutVars>
      </dgm:prSet>
      <dgm:spPr/>
    </dgm:pt>
    <dgm:pt modelId="{D6EBF3E6-73C7-463B-B70B-4BCA2BA4DEC8}" type="pres">
      <dgm:prSet presAssocID="{9972ED6B-4B0D-4E5E-8229-5D0B2985B238}" presName="accent_3" presStyleCnt="0"/>
      <dgm:spPr/>
    </dgm:pt>
    <dgm:pt modelId="{AF03F70D-8235-4FD8-8916-89AB0E8214C6}" type="pres">
      <dgm:prSet presAssocID="{9972ED6B-4B0D-4E5E-8229-5D0B2985B238}" presName="accentRepeatNode" presStyleLbl="solidFgAcc1" presStyleIdx="2" presStyleCnt="7"/>
      <dgm:spPr/>
    </dgm:pt>
    <dgm:pt modelId="{295BC2B3-6721-4480-9458-CBECCF183A4B}" type="pres">
      <dgm:prSet presAssocID="{F49F95F1-8EE6-4CA1-94F0-B4FD132787DF}" presName="text_4" presStyleLbl="node1" presStyleIdx="3" presStyleCnt="7">
        <dgm:presLayoutVars>
          <dgm:bulletEnabled val="1"/>
        </dgm:presLayoutVars>
      </dgm:prSet>
      <dgm:spPr/>
    </dgm:pt>
    <dgm:pt modelId="{3B3A9B5A-CCFA-45B4-A725-16C1A3AAEE6D}" type="pres">
      <dgm:prSet presAssocID="{F49F95F1-8EE6-4CA1-94F0-B4FD132787DF}" presName="accent_4" presStyleCnt="0"/>
      <dgm:spPr/>
    </dgm:pt>
    <dgm:pt modelId="{4CB2EB16-6CFD-4B24-A81C-03E2A34ED547}" type="pres">
      <dgm:prSet presAssocID="{F49F95F1-8EE6-4CA1-94F0-B4FD132787DF}" presName="accentRepeatNode" presStyleLbl="solidFgAcc1" presStyleIdx="3" presStyleCnt="7"/>
      <dgm:spPr/>
    </dgm:pt>
    <dgm:pt modelId="{7611F455-434F-44E5-B7EF-736ED07F7A29}" type="pres">
      <dgm:prSet presAssocID="{4D80D8DB-0E1A-4F7A-82AD-F75F6F290EEE}" presName="text_5" presStyleLbl="node1" presStyleIdx="4" presStyleCnt="7">
        <dgm:presLayoutVars>
          <dgm:bulletEnabled val="1"/>
        </dgm:presLayoutVars>
      </dgm:prSet>
      <dgm:spPr/>
    </dgm:pt>
    <dgm:pt modelId="{442730AB-4451-4219-84E7-871BEDBE116F}" type="pres">
      <dgm:prSet presAssocID="{4D80D8DB-0E1A-4F7A-82AD-F75F6F290EEE}" presName="accent_5" presStyleCnt="0"/>
      <dgm:spPr/>
    </dgm:pt>
    <dgm:pt modelId="{6614282B-44DC-493D-A181-46192E1EF2B1}" type="pres">
      <dgm:prSet presAssocID="{4D80D8DB-0E1A-4F7A-82AD-F75F6F290EEE}" presName="accentRepeatNode" presStyleLbl="solidFgAcc1" presStyleIdx="4" presStyleCnt="7"/>
      <dgm:spPr/>
    </dgm:pt>
    <dgm:pt modelId="{517BC8F0-ECFF-4027-9A81-793F6DE172DA}" type="pres">
      <dgm:prSet presAssocID="{187736BD-438C-401E-AF4B-CB72CA876641}" presName="text_6" presStyleLbl="node1" presStyleIdx="5" presStyleCnt="7">
        <dgm:presLayoutVars>
          <dgm:bulletEnabled val="1"/>
        </dgm:presLayoutVars>
      </dgm:prSet>
      <dgm:spPr/>
    </dgm:pt>
    <dgm:pt modelId="{F20CEE01-7269-4777-84CA-436F2AC4F84B}" type="pres">
      <dgm:prSet presAssocID="{187736BD-438C-401E-AF4B-CB72CA876641}" presName="accent_6" presStyleCnt="0"/>
      <dgm:spPr/>
    </dgm:pt>
    <dgm:pt modelId="{D058AD17-F352-4C36-A504-3C556931983C}" type="pres">
      <dgm:prSet presAssocID="{187736BD-438C-401E-AF4B-CB72CA876641}" presName="accentRepeatNode" presStyleLbl="solidFgAcc1" presStyleIdx="5" presStyleCnt="7"/>
      <dgm:spPr/>
    </dgm:pt>
    <dgm:pt modelId="{D0FDAF59-405B-4F80-9EB6-7F80A9245DD9}" type="pres">
      <dgm:prSet presAssocID="{E9202400-21B0-4E30-9CAF-9DD5425F2FFC}" presName="text_7" presStyleLbl="node1" presStyleIdx="6" presStyleCnt="7">
        <dgm:presLayoutVars>
          <dgm:bulletEnabled val="1"/>
        </dgm:presLayoutVars>
      </dgm:prSet>
      <dgm:spPr/>
    </dgm:pt>
    <dgm:pt modelId="{CC1F9D61-6742-4D1B-B1EF-FA9572BF0469}" type="pres">
      <dgm:prSet presAssocID="{E9202400-21B0-4E30-9CAF-9DD5425F2FFC}" presName="accent_7" presStyleCnt="0"/>
      <dgm:spPr/>
    </dgm:pt>
    <dgm:pt modelId="{828026D5-F796-4734-9E28-14F881CD2A49}" type="pres">
      <dgm:prSet presAssocID="{E9202400-21B0-4E30-9CAF-9DD5425F2FFC}" presName="accentRepeatNode" presStyleLbl="solidFgAcc1" presStyleIdx="6" presStyleCnt="7"/>
      <dgm:spPr/>
    </dgm:pt>
  </dgm:ptLst>
  <dgm:cxnLst>
    <dgm:cxn modelId="{BFBD602B-0FF2-4A36-80E7-A67986691931}" type="presOf" srcId="{F49F95F1-8EE6-4CA1-94F0-B4FD132787DF}" destId="{295BC2B3-6721-4480-9458-CBECCF183A4B}" srcOrd="0" destOrd="0" presId="urn:microsoft.com/office/officeart/2008/layout/VerticalCurvedList"/>
    <dgm:cxn modelId="{E862A630-2900-460C-827C-FCA34D6A07EE}" type="presOf" srcId="{E9202400-21B0-4E30-9CAF-9DD5425F2FFC}" destId="{D0FDAF59-405B-4F80-9EB6-7F80A9245DD9}" srcOrd="0" destOrd="0" presId="urn:microsoft.com/office/officeart/2008/layout/VerticalCurvedList"/>
    <dgm:cxn modelId="{11B4135B-D939-4C26-9B42-37C5A2BE00D2}" srcId="{82303C27-C694-4616-8687-3FE7CAC1A685}" destId="{C2289627-C185-4C97-8A9C-EA57E2EA21B3}" srcOrd="1" destOrd="0" parTransId="{D09D7699-5892-4156-96BB-8DAFF145811F}" sibTransId="{5FD44892-DDF0-446D-B8A0-6DF0D63CDD8C}"/>
    <dgm:cxn modelId="{803E885F-3532-456C-BEF9-C83C9A22C807}" type="presOf" srcId="{C2289627-C185-4C97-8A9C-EA57E2EA21B3}" destId="{CF73ED58-7DCB-4C47-B664-4FE79E17F1BE}" srcOrd="0" destOrd="0" presId="urn:microsoft.com/office/officeart/2008/layout/VerticalCurvedList"/>
    <dgm:cxn modelId="{46528B42-79ED-4C91-B18C-AA2F28A00839}" type="presOf" srcId="{304AE7F1-2B7B-4651-88A8-001AD1C51384}" destId="{AEF712D0-9DAC-42B9-9E1F-4D526E7E5222}" srcOrd="0" destOrd="0" presId="urn:microsoft.com/office/officeart/2008/layout/VerticalCurvedList"/>
    <dgm:cxn modelId="{ED41F66B-264B-4DCA-B37B-C5C88B9AC6DD}" srcId="{82303C27-C694-4616-8687-3FE7CAC1A685}" destId="{4D80D8DB-0E1A-4F7A-82AD-F75F6F290EEE}" srcOrd="4" destOrd="0" parTransId="{260E9FC0-5EE0-422C-B248-2187E30AB307}" sibTransId="{C29E935F-312A-4EDB-B393-CEE2AEC89F1D}"/>
    <dgm:cxn modelId="{C3F2994E-9FF4-404D-BACE-484992E8D975}" srcId="{82303C27-C694-4616-8687-3FE7CAC1A685}" destId="{187736BD-438C-401E-AF4B-CB72CA876641}" srcOrd="5" destOrd="0" parTransId="{BE2A6D98-AD42-4133-8CA5-940726015CBD}" sibTransId="{3A925191-1CFA-441B-B54E-F2BCE0B42B67}"/>
    <dgm:cxn modelId="{692B384F-A7DB-4437-AEA6-1CC13C37B229}" srcId="{82303C27-C694-4616-8687-3FE7CAC1A685}" destId="{304AE7F1-2B7B-4651-88A8-001AD1C51384}" srcOrd="0" destOrd="0" parTransId="{3F6EDFF1-E66B-44E0-8BC1-6A76F3CD2071}" sibTransId="{FBB2357D-3B83-43A0-9877-546AE26F4461}"/>
    <dgm:cxn modelId="{9AED9072-2818-45A0-8256-D7D390AAE355}" type="presOf" srcId="{4D80D8DB-0E1A-4F7A-82AD-F75F6F290EEE}" destId="{7611F455-434F-44E5-B7EF-736ED07F7A29}" srcOrd="0" destOrd="0" presId="urn:microsoft.com/office/officeart/2008/layout/VerticalCurvedList"/>
    <dgm:cxn modelId="{7CEBE377-A806-4AE4-9011-924267C52776}" type="presOf" srcId="{82303C27-C694-4616-8687-3FE7CAC1A685}" destId="{1121DE07-9C85-4BAB-891B-7DE4650F2A75}" srcOrd="0" destOrd="0" presId="urn:microsoft.com/office/officeart/2008/layout/VerticalCurvedList"/>
    <dgm:cxn modelId="{C4FB8C8B-5C75-4F2C-B0AA-6377A0BDD3FB}" type="presOf" srcId="{FBB2357D-3B83-43A0-9877-546AE26F4461}" destId="{C6853E23-7F7F-4A5F-A9CE-5C595119EF14}" srcOrd="0" destOrd="0" presId="urn:microsoft.com/office/officeart/2008/layout/VerticalCurvedList"/>
    <dgm:cxn modelId="{8D465D92-453E-432B-A06F-6258BC0BAAD4}" srcId="{82303C27-C694-4616-8687-3FE7CAC1A685}" destId="{C021D7EB-FADF-42B2-B378-E951106E8238}" srcOrd="7" destOrd="0" parTransId="{0D8A9762-38FC-433A-9FCA-F20BCA5A6725}" sibTransId="{109BA1E5-1D7C-4AA9-8A6A-532DFE5777CC}"/>
    <dgm:cxn modelId="{CD7B9299-4F9A-416F-B249-2025530DFE5E}" srcId="{82303C27-C694-4616-8687-3FE7CAC1A685}" destId="{9972ED6B-4B0D-4E5E-8229-5D0B2985B238}" srcOrd="2" destOrd="0" parTransId="{462612C2-29EB-4A5F-BE1E-2523A4244E2E}" sibTransId="{170460BA-9B70-4AB1-9D67-586B26AF7382}"/>
    <dgm:cxn modelId="{98E917AF-AEA5-488B-A26B-382C6093AF84}" srcId="{82303C27-C694-4616-8687-3FE7CAC1A685}" destId="{2496A056-1F16-4063-AC14-A44DC855B4CD}" srcOrd="8" destOrd="0" parTransId="{7543A172-B660-47F9-9D95-2E1FC6D83B4F}" sibTransId="{693F7810-43D4-498E-9F48-8F435E017761}"/>
    <dgm:cxn modelId="{D73F86AF-18F6-4247-B74F-BAB9C6A5553B}" type="presOf" srcId="{187736BD-438C-401E-AF4B-CB72CA876641}" destId="{517BC8F0-ECFF-4027-9A81-793F6DE172DA}" srcOrd="0" destOrd="0" presId="urn:microsoft.com/office/officeart/2008/layout/VerticalCurvedList"/>
    <dgm:cxn modelId="{6D4970BC-366E-44FF-B69D-2AA809DC1FEA}" srcId="{82303C27-C694-4616-8687-3FE7CAC1A685}" destId="{E9202400-21B0-4E30-9CAF-9DD5425F2FFC}" srcOrd="6" destOrd="0" parTransId="{B8C7B5D3-D7C2-4B3A-B093-81CFB8FFBA13}" sibTransId="{E0046AAD-D74F-4E5F-8784-22FB7A689B31}"/>
    <dgm:cxn modelId="{F67FE5BD-98F8-4468-B7D6-52C4B0600470}" type="presOf" srcId="{9972ED6B-4B0D-4E5E-8229-5D0B2985B238}" destId="{345A5593-1B24-49D2-A0B8-BA36B6A4BBE2}" srcOrd="0" destOrd="0" presId="urn:microsoft.com/office/officeart/2008/layout/VerticalCurvedList"/>
    <dgm:cxn modelId="{04B734C1-2B8E-41A3-B595-D1FDEF27283A}" srcId="{82303C27-C694-4616-8687-3FE7CAC1A685}" destId="{F49F95F1-8EE6-4CA1-94F0-B4FD132787DF}" srcOrd="3" destOrd="0" parTransId="{340023E8-889F-493E-BA17-3460FF63704C}" sibTransId="{0A1C1E60-DEE7-49D6-90B2-2AC5811F6351}"/>
    <dgm:cxn modelId="{44F87870-DC3E-4B63-9353-6CB81C6DE708}" type="presParOf" srcId="{1121DE07-9C85-4BAB-891B-7DE4650F2A75}" destId="{E57312AF-4C54-4BFC-A1D9-053207FEC6A7}" srcOrd="0" destOrd="0" presId="urn:microsoft.com/office/officeart/2008/layout/VerticalCurvedList"/>
    <dgm:cxn modelId="{A18486EA-1C48-48F3-BFEF-CB99220F8C1C}" type="presParOf" srcId="{E57312AF-4C54-4BFC-A1D9-053207FEC6A7}" destId="{718A5C07-D330-43F3-91F7-CC4E3676E2A4}" srcOrd="0" destOrd="0" presId="urn:microsoft.com/office/officeart/2008/layout/VerticalCurvedList"/>
    <dgm:cxn modelId="{37CF82B6-9662-4D43-AD9A-2547287E6091}" type="presParOf" srcId="{718A5C07-D330-43F3-91F7-CC4E3676E2A4}" destId="{04F6ECC8-BD08-4309-B959-A4B69F42D71D}" srcOrd="0" destOrd="0" presId="urn:microsoft.com/office/officeart/2008/layout/VerticalCurvedList"/>
    <dgm:cxn modelId="{7EF6CD30-25A3-4EC2-ABEA-3F31483600F8}" type="presParOf" srcId="{718A5C07-D330-43F3-91F7-CC4E3676E2A4}" destId="{C6853E23-7F7F-4A5F-A9CE-5C595119EF14}" srcOrd="1" destOrd="0" presId="urn:microsoft.com/office/officeart/2008/layout/VerticalCurvedList"/>
    <dgm:cxn modelId="{0BDC2CAC-E0C1-4F25-85B1-0FE5EA752F3E}" type="presParOf" srcId="{718A5C07-D330-43F3-91F7-CC4E3676E2A4}" destId="{4AC9655B-099D-4A22-8165-C283F2814EEA}" srcOrd="2" destOrd="0" presId="urn:microsoft.com/office/officeart/2008/layout/VerticalCurvedList"/>
    <dgm:cxn modelId="{B1279122-4920-4512-9510-3104B25DF610}" type="presParOf" srcId="{718A5C07-D330-43F3-91F7-CC4E3676E2A4}" destId="{04203D3B-5F64-4CBF-9E9B-39F0A96D7CF2}" srcOrd="3" destOrd="0" presId="urn:microsoft.com/office/officeart/2008/layout/VerticalCurvedList"/>
    <dgm:cxn modelId="{1D00BC7B-D9D6-4632-A919-85F36B4DB9A9}" type="presParOf" srcId="{E57312AF-4C54-4BFC-A1D9-053207FEC6A7}" destId="{AEF712D0-9DAC-42B9-9E1F-4D526E7E5222}" srcOrd="1" destOrd="0" presId="urn:microsoft.com/office/officeart/2008/layout/VerticalCurvedList"/>
    <dgm:cxn modelId="{5E503BE1-8F9D-443A-BFE7-C6463518E288}" type="presParOf" srcId="{E57312AF-4C54-4BFC-A1D9-053207FEC6A7}" destId="{F791B1A1-DA49-41F8-83A0-A9DDF3C46674}" srcOrd="2" destOrd="0" presId="urn:microsoft.com/office/officeart/2008/layout/VerticalCurvedList"/>
    <dgm:cxn modelId="{5F23C726-96A0-4084-822E-B93B4AF87DAD}" type="presParOf" srcId="{F791B1A1-DA49-41F8-83A0-A9DDF3C46674}" destId="{875A815C-3C29-4379-9FBE-8AA53DF0AA55}" srcOrd="0" destOrd="0" presId="urn:microsoft.com/office/officeart/2008/layout/VerticalCurvedList"/>
    <dgm:cxn modelId="{2C5DA610-B20E-483F-AD72-410B31195B34}" type="presParOf" srcId="{E57312AF-4C54-4BFC-A1D9-053207FEC6A7}" destId="{CF73ED58-7DCB-4C47-B664-4FE79E17F1BE}" srcOrd="3" destOrd="0" presId="urn:microsoft.com/office/officeart/2008/layout/VerticalCurvedList"/>
    <dgm:cxn modelId="{74F1F3F7-B168-4AD9-9931-4B800B8CE31F}" type="presParOf" srcId="{E57312AF-4C54-4BFC-A1D9-053207FEC6A7}" destId="{0F169E6F-F34D-4C51-B996-D8582E632B17}" srcOrd="4" destOrd="0" presId="urn:microsoft.com/office/officeart/2008/layout/VerticalCurvedList"/>
    <dgm:cxn modelId="{DE11F25F-D97A-4EAF-8F1D-F8A19D8EA5FC}" type="presParOf" srcId="{0F169E6F-F34D-4C51-B996-D8582E632B17}" destId="{EC40216D-DD82-4C7A-BBBA-3116227CA5C6}" srcOrd="0" destOrd="0" presId="urn:microsoft.com/office/officeart/2008/layout/VerticalCurvedList"/>
    <dgm:cxn modelId="{7BF03D53-5E29-4C37-864B-D87A6DC5C458}" type="presParOf" srcId="{E57312AF-4C54-4BFC-A1D9-053207FEC6A7}" destId="{345A5593-1B24-49D2-A0B8-BA36B6A4BBE2}" srcOrd="5" destOrd="0" presId="urn:microsoft.com/office/officeart/2008/layout/VerticalCurvedList"/>
    <dgm:cxn modelId="{C20F4F88-0AFC-43EE-B3F4-FD7D4D65AC4C}" type="presParOf" srcId="{E57312AF-4C54-4BFC-A1D9-053207FEC6A7}" destId="{D6EBF3E6-73C7-463B-B70B-4BCA2BA4DEC8}" srcOrd="6" destOrd="0" presId="urn:microsoft.com/office/officeart/2008/layout/VerticalCurvedList"/>
    <dgm:cxn modelId="{2FE0E716-67A8-4B11-993E-0D48FE106858}" type="presParOf" srcId="{D6EBF3E6-73C7-463B-B70B-4BCA2BA4DEC8}" destId="{AF03F70D-8235-4FD8-8916-89AB0E8214C6}" srcOrd="0" destOrd="0" presId="urn:microsoft.com/office/officeart/2008/layout/VerticalCurvedList"/>
    <dgm:cxn modelId="{0E084449-399C-4231-B10C-AAC1CBC3AA2D}" type="presParOf" srcId="{E57312AF-4C54-4BFC-A1D9-053207FEC6A7}" destId="{295BC2B3-6721-4480-9458-CBECCF183A4B}" srcOrd="7" destOrd="0" presId="urn:microsoft.com/office/officeart/2008/layout/VerticalCurvedList"/>
    <dgm:cxn modelId="{29895112-7F2B-42C2-927A-9D059C8798D7}" type="presParOf" srcId="{E57312AF-4C54-4BFC-A1D9-053207FEC6A7}" destId="{3B3A9B5A-CCFA-45B4-A725-16C1A3AAEE6D}" srcOrd="8" destOrd="0" presId="urn:microsoft.com/office/officeart/2008/layout/VerticalCurvedList"/>
    <dgm:cxn modelId="{2682DEAC-90FF-462A-BBA3-A26AAE546792}" type="presParOf" srcId="{3B3A9B5A-CCFA-45B4-A725-16C1A3AAEE6D}" destId="{4CB2EB16-6CFD-4B24-A81C-03E2A34ED547}" srcOrd="0" destOrd="0" presId="urn:microsoft.com/office/officeart/2008/layout/VerticalCurvedList"/>
    <dgm:cxn modelId="{854F8149-BA56-40B8-928B-5A88D3A1DD86}" type="presParOf" srcId="{E57312AF-4C54-4BFC-A1D9-053207FEC6A7}" destId="{7611F455-434F-44E5-B7EF-736ED07F7A29}" srcOrd="9" destOrd="0" presId="urn:microsoft.com/office/officeart/2008/layout/VerticalCurvedList"/>
    <dgm:cxn modelId="{D93C474F-E590-4C4A-A62D-E0944905406C}" type="presParOf" srcId="{E57312AF-4C54-4BFC-A1D9-053207FEC6A7}" destId="{442730AB-4451-4219-84E7-871BEDBE116F}" srcOrd="10" destOrd="0" presId="urn:microsoft.com/office/officeart/2008/layout/VerticalCurvedList"/>
    <dgm:cxn modelId="{14F6F988-517A-4314-9C89-14B34E6E901C}" type="presParOf" srcId="{442730AB-4451-4219-84E7-871BEDBE116F}" destId="{6614282B-44DC-493D-A181-46192E1EF2B1}" srcOrd="0" destOrd="0" presId="urn:microsoft.com/office/officeart/2008/layout/VerticalCurvedList"/>
    <dgm:cxn modelId="{C65F96AE-D9AA-4020-8E9D-2E56801790F9}" type="presParOf" srcId="{E57312AF-4C54-4BFC-A1D9-053207FEC6A7}" destId="{517BC8F0-ECFF-4027-9A81-793F6DE172DA}" srcOrd="11" destOrd="0" presId="urn:microsoft.com/office/officeart/2008/layout/VerticalCurvedList"/>
    <dgm:cxn modelId="{4D32F372-7FA6-4208-83F5-B3EFB75BC234}" type="presParOf" srcId="{E57312AF-4C54-4BFC-A1D9-053207FEC6A7}" destId="{F20CEE01-7269-4777-84CA-436F2AC4F84B}" srcOrd="12" destOrd="0" presId="urn:microsoft.com/office/officeart/2008/layout/VerticalCurvedList"/>
    <dgm:cxn modelId="{8A58D9A1-29BD-4C03-A405-CB0F7C6F0E51}" type="presParOf" srcId="{F20CEE01-7269-4777-84CA-436F2AC4F84B}" destId="{D058AD17-F352-4C36-A504-3C556931983C}" srcOrd="0" destOrd="0" presId="urn:microsoft.com/office/officeart/2008/layout/VerticalCurvedList"/>
    <dgm:cxn modelId="{55198B9E-CCB6-4061-9541-E1C8C42625D9}" type="presParOf" srcId="{E57312AF-4C54-4BFC-A1D9-053207FEC6A7}" destId="{D0FDAF59-405B-4F80-9EB6-7F80A9245DD9}" srcOrd="13" destOrd="0" presId="urn:microsoft.com/office/officeart/2008/layout/VerticalCurvedList"/>
    <dgm:cxn modelId="{BB31DA02-30A5-457F-9499-D089630E5626}" type="presParOf" srcId="{E57312AF-4C54-4BFC-A1D9-053207FEC6A7}" destId="{CC1F9D61-6742-4D1B-B1EF-FA9572BF0469}" srcOrd="14" destOrd="0" presId="urn:microsoft.com/office/officeart/2008/layout/VerticalCurvedList"/>
    <dgm:cxn modelId="{FD7F437B-D0C1-4F50-8D4E-62A1954CE953}" type="presParOf" srcId="{CC1F9D61-6742-4D1B-B1EF-FA9572BF0469}" destId="{828026D5-F796-4734-9E28-14F881CD2A4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D2E798-0B92-4C94-98ED-680156BCD407}"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ZA"/>
        </a:p>
      </dgm:t>
    </dgm:pt>
    <dgm:pt modelId="{F3BFB6C9-6FFF-4116-8837-8ECC0197B06C}">
      <dgm:prSet/>
      <dgm:spPr/>
      <dgm:t>
        <a:bodyPr/>
        <a:lstStyle/>
        <a:p>
          <a:r>
            <a:rPr lang="en-US"/>
            <a:t>• Ensure tool safety before grinding.</a:t>
          </a:r>
          <a:endParaRPr lang="en-ZA"/>
        </a:p>
      </dgm:t>
    </dgm:pt>
    <dgm:pt modelId="{000AC24A-D9AF-4FEC-A3D0-33CA51D2CB76}" type="parTrans" cxnId="{DFCDD540-8826-4EB3-9FA9-2857DCF97B71}">
      <dgm:prSet/>
      <dgm:spPr/>
      <dgm:t>
        <a:bodyPr/>
        <a:lstStyle/>
        <a:p>
          <a:endParaRPr lang="en-ZA"/>
        </a:p>
      </dgm:t>
    </dgm:pt>
    <dgm:pt modelId="{8420E1FA-7BCF-4ED7-9EDA-548D3859CDF3}" type="sibTrans" cxnId="{DFCDD540-8826-4EB3-9FA9-2857DCF97B71}">
      <dgm:prSet/>
      <dgm:spPr/>
      <dgm:t>
        <a:bodyPr/>
        <a:lstStyle/>
        <a:p>
          <a:endParaRPr lang="en-ZA"/>
        </a:p>
      </dgm:t>
    </dgm:pt>
    <dgm:pt modelId="{E44EAE1D-C96E-4445-8E90-7D71145B4700}">
      <dgm:prSet/>
      <dgm:spPr/>
      <dgm:t>
        <a:bodyPr/>
        <a:lstStyle/>
        <a:p>
          <a:r>
            <a:rPr lang="en-US"/>
            <a:t>• Inspect grinding disc for uneven wear, oval running, and chips or cracks.</a:t>
          </a:r>
          <a:endParaRPr lang="en-ZA"/>
        </a:p>
      </dgm:t>
    </dgm:pt>
    <dgm:pt modelId="{7177AA5D-608E-439C-9232-F2BF54D39E05}" type="parTrans" cxnId="{7E547AF4-093B-47B6-AB0B-F69D37D9921B}">
      <dgm:prSet/>
      <dgm:spPr/>
      <dgm:t>
        <a:bodyPr/>
        <a:lstStyle/>
        <a:p>
          <a:endParaRPr lang="en-ZA"/>
        </a:p>
      </dgm:t>
    </dgm:pt>
    <dgm:pt modelId="{B10C5F32-658E-466F-A459-FF4F6C83A851}" type="sibTrans" cxnId="{7E547AF4-093B-47B6-AB0B-F69D37D9921B}">
      <dgm:prSet/>
      <dgm:spPr/>
      <dgm:t>
        <a:bodyPr/>
        <a:lstStyle/>
        <a:p>
          <a:endParaRPr lang="en-ZA"/>
        </a:p>
      </dgm:t>
    </dgm:pt>
    <dgm:pt modelId="{6CE7F539-BA95-422C-BD8C-D8F6CEA8B5B4}">
      <dgm:prSet/>
      <dgm:spPr/>
      <dgm:t>
        <a:bodyPr/>
        <a:lstStyle/>
        <a:p>
          <a:r>
            <a:rPr lang="en-US"/>
            <a:t>• Carefully replace grinder wheels without over-tightening the nut.</a:t>
          </a:r>
          <a:endParaRPr lang="en-ZA"/>
        </a:p>
      </dgm:t>
    </dgm:pt>
    <dgm:pt modelId="{5540E0C7-CA7D-4CFA-B0F4-0861A1FE2AA1}" type="parTrans" cxnId="{95B41B6A-5D18-436D-8935-2B78C22E53F5}">
      <dgm:prSet/>
      <dgm:spPr/>
      <dgm:t>
        <a:bodyPr/>
        <a:lstStyle/>
        <a:p>
          <a:endParaRPr lang="en-ZA"/>
        </a:p>
      </dgm:t>
    </dgm:pt>
    <dgm:pt modelId="{74888C1B-973C-49B8-AE6D-9D220E68EEFA}" type="sibTrans" cxnId="{95B41B6A-5D18-436D-8935-2B78C22E53F5}">
      <dgm:prSet/>
      <dgm:spPr/>
      <dgm:t>
        <a:bodyPr/>
        <a:lstStyle/>
        <a:p>
          <a:endParaRPr lang="en-ZA"/>
        </a:p>
      </dgm:t>
    </dgm:pt>
    <dgm:pt modelId="{39F4B4E6-31A8-4610-B1DA-7D4F01C6974B}">
      <dgm:prSet/>
      <dgm:spPr/>
      <dgm:t>
        <a:bodyPr/>
        <a:lstStyle/>
        <a:p>
          <a:r>
            <a:rPr lang="en-US"/>
            <a:t>• Wear personal protective equipment.</a:t>
          </a:r>
          <a:endParaRPr lang="en-ZA"/>
        </a:p>
      </dgm:t>
    </dgm:pt>
    <dgm:pt modelId="{34DA40AB-0200-4D5F-9C7E-498A1AFC049D}" type="parTrans" cxnId="{F6631CA0-0068-4650-876C-703976F85F95}">
      <dgm:prSet/>
      <dgm:spPr/>
      <dgm:t>
        <a:bodyPr/>
        <a:lstStyle/>
        <a:p>
          <a:endParaRPr lang="en-ZA"/>
        </a:p>
      </dgm:t>
    </dgm:pt>
    <dgm:pt modelId="{4DB4E8EC-A56F-432C-B01F-2BAC4CBE04FE}" type="sibTrans" cxnId="{F6631CA0-0068-4650-876C-703976F85F95}">
      <dgm:prSet/>
      <dgm:spPr/>
      <dgm:t>
        <a:bodyPr/>
        <a:lstStyle/>
        <a:p>
          <a:endParaRPr lang="en-ZA"/>
        </a:p>
      </dgm:t>
    </dgm:pt>
    <dgm:pt modelId="{872B9A79-00F3-40FC-BBFF-1AA9150E3079}">
      <dgm:prSet/>
      <dgm:spPr/>
      <dgm:t>
        <a:bodyPr/>
        <a:lstStyle/>
        <a:p>
          <a:r>
            <a:rPr lang="en-US"/>
            <a:t>• Place screens to shield others from sparks.</a:t>
          </a:r>
          <a:endParaRPr lang="en-ZA"/>
        </a:p>
      </dgm:t>
    </dgm:pt>
    <dgm:pt modelId="{B68239D2-6DD0-4F96-A035-71919A7DE947}" type="parTrans" cxnId="{DF3CF9E9-2F1C-4FAA-9A43-C9C5D20FE079}">
      <dgm:prSet/>
      <dgm:spPr/>
      <dgm:t>
        <a:bodyPr/>
        <a:lstStyle/>
        <a:p>
          <a:endParaRPr lang="en-ZA"/>
        </a:p>
      </dgm:t>
    </dgm:pt>
    <dgm:pt modelId="{B207DA91-13DB-4A1E-8078-6317394DB1BE}" type="sibTrans" cxnId="{DF3CF9E9-2F1C-4FAA-9A43-C9C5D20FE079}">
      <dgm:prSet/>
      <dgm:spPr/>
      <dgm:t>
        <a:bodyPr/>
        <a:lstStyle/>
        <a:p>
          <a:endParaRPr lang="en-ZA"/>
        </a:p>
      </dgm:t>
    </dgm:pt>
    <dgm:pt modelId="{4F687238-389E-4EA6-B889-50EE206297D4}">
      <dgm:prSet/>
      <dgm:spPr/>
      <dgm:t>
        <a:bodyPr/>
        <a:lstStyle/>
        <a:p>
          <a:r>
            <a:rPr lang="en-US"/>
            <a:t>• Hold grinder firmly before starting to prevent torque from twisting it.</a:t>
          </a:r>
          <a:endParaRPr lang="en-ZA"/>
        </a:p>
      </dgm:t>
    </dgm:pt>
    <dgm:pt modelId="{67261652-5C78-4A10-9424-FC5F722D8B8A}" type="parTrans" cxnId="{43DB8C48-8671-4A2A-A794-6EE971FD9ED9}">
      <dgm:prSet/>
      <dgm:spPr/>
      <dgm:t>
        <a:bodyPr/>
        <a:lstStyle/>
        <a:p>
          <a:endParaRPr lang="en-ZA"/>
        </a:p>
      </dgm:t>
    </dgm:pt>
    <dgm:pt modelId="{0113EE16-B0FA-45FE-910B-FB0D111E217D}" type="sibTrans" cxnId="{43DB8C48-8671-4A2A-A794-6EE971FD9ED9}">
      <dgm:prSet/>
      <dgm:spPr/>
      <dgm:t>
        <a:bodyPr/>
        <a:lstStyle/>
        <a:p>
          <a:endParaRPr lang="en-ZA"/>
        </a:p>
      </dgm:t>
    </dgm:pt>
    <dgm:pt modelId="{5E8DF78F-CAD7-4B2E-97C4-DB82FACA751B}">
      <dgm:prSet/>
      <dgm:spPr/>
      <dgm:t>
        <a:bodyPr/>
        <a:lstStyle/>
        <a:p>
          <a:r>
            <a:rPr lang="en-US"/>
            <a:t>• Apply constant pressure when the grinding stone contacts the workpiece.</a:t>
          </a:r>
          <a:endParaRPr lang="en-ZA"/>
        </a:p>
      </dgm:t>
    </dgm:pt>
    <dgm:pt modelId="{8503ABC9-41A9-47FF-8636-7B42C062F5CD}" type="parTrans" cxnId="{E2C6AA2C-9973-4E65-A257-DDF61B8E3115}">
      <dgm:prSet/>
      <dgm:spPr/>
      <dgm:t>
        <a:bodyPr/>
        <a:lstStyle/>
        <a:p>
          <a:endParaRPr lang="en-ZA"/>
        </a:p>
      </dgm:t>
    </dgm:pt>
    <dgm:pt modelId="{191BC9EE-4DAB-4144-B388-ECC9424A770A}" type="sibTrans" cxnId="{E2C6AA2C-9973-4E65-A257-DDF61B8E3115}">
      <dgm:prSet/>
      <dgm:spPr/>
      <dgm:t>
        <a:bodyPr/>
        <a:lstStyle/>
        <a:p>
          <a:endParaRPr lang="en-ZA"/>
        </a:p>
      </dgm:t>
    </dgm:pt>
    <dgm:pt modelId="{5E687792-9AF6-48F3-A6E8-CA93C7590A8B}">
      <dgm:prSet/>
      <dgm:spPr/>
      <dgm:t>
        <a:bodyPr/>
        <a:lstStyle/>
        <a:p>
          <a:r>
            <a:rPr lang="en-US"/>
            <a:t>• Position the grinder to direct sparks away from your body during grinding.</a:t>
          </a:r>
          <a:endParaRPr lang="en-ZA"/>
        </a:p>
      </dgm:t>
    </dgm:pt>
    <dgm:pt modelId="{C3FAA589-521A-46CE-90A2-ED79BECE27E9}" type="parTrans" cxnId="{5CE0EF91-06A9-435E-9093-DAECF4894B45}">
      <dgm:prSet/>
      <dgm:spPr/>
      <dgm:t>
        <a:bodyPr/>
        <a:lstStyle/>
        <a:p>
          <a:endParaRPr lang="en-ZA"/>
        </a:p>
      </dgm:t>
    </dgm:pt>
    <dgm:pt modelId="{725E56F4-F3FC-4BA6-BC2A-D8932118A252}" type="sibTrans" cxnId="{5CE0EF91-06A9-435E-9093-DAECF4894B45}">
      <dgm:prSet/>
      <dgm:spPr/>
      <dgm:t>
        <a:bodyPr/>
        <a:lstStyle/>
        <a:p>
          <a:endParaRPr lang="en-ZA"/>
        </a:p>
      </dgm:t>
    </dgm:pt>
    <dgm:pt modelId="{4B105533-C5C2-477B-9137-A8A1FA44851E}">
      <dgm:prSet/>
      <dgm:spPr/>
      <dgm:t>
        <a:bodyPr/>
        <a:lstStyle/>
        <a:p>
          <a:r>
            <a:rPr lang="en-US"/>
            <a:t>• Never place a grinder down while the grinding stone is still rotating.</a:t>
          </a:r>
          <a:endParaRPr lang="en-ZA"/>
        </a:p>
      </dgm:t>
    </dgm:pt>
    <dgm:pt modelId="{CD846710-241B-4817-A187-2C921D74880A}" type="parTrans" cxnId="{86FBCFE4-AB7D-4C99-AB49-B6BFE560737B}">
      <dgm:prSet/>
      <dgm:spPr/>
      <dgm:t>
        <a:bodyPr/>
        <a:lstStyle/>
        <a:p>
          <a:endParaRPr lang="en-ZA"/>
        </a:p>
      </dgm:t>
    </dgm:pt>
    <dgm:pt modelId="{609D4316-FDF5-4C77-BE72-B0F5693E729A}" type="sibTrans" cxnId="{86FBCFE4-AB7D-4C99-AB49-B6BFE560737B}">
      <dgm:prSet/>
      <dgm:spPr/>
      <dgm:t>
        <a:bodyPr/>
        <a:lstStyle/>
        <a:p>
          <a:endParaRPr lang="en-ZA"/>
        </a:p>
      </dgm:t>
    </dgm:pt>
    <dgm:pt modelId="{7E9F1A78-4C48-4C6F-8CCF-5D9429775457}">
      <dgm:prSet/>
      <dgm:spPr/>
      <dgm:t>
        <a:bodyPr/>
        <a:lstStyle/>
        <a:p>
          <a:r>
            <a:rPr lang="en-US"/>
            <a:t>• Secure workpieces before starting any grinding or cutting tasks.</a:t>
          </a:r>
          <a:endParaRPr lang="en-ZA"/>
        </a:p>
      </dgm:t>
    </dgm:pt>
    <dgm:pt modelId="{CD4AFA6B-56E3-4678-8299-DF6D0D9AC91C}" type="parTrans" cxnId="{1A18011B-3DC3-4147-9239-7FCF393D5554}">
      <dgm:prSet/>
      <dgm:spPr/>
      <dgm:t>
        <a:bodyPr/>
        <a:lstStyle/>
        <a:p>
          <a:endParaRPr lang="en-ZA"/>
        </a:p>
      </dgm:t>
    </dgm:pt>
    <dgm:pt modelId="{F3491EC4-3E78-4AEF-B0A1-B80F179218B0}" type="sibTrans" cxnId="{1A18011B-3DC3-4147-9239-7FCF393D5554}">
      <dgm:prSet/>
      <dgm:spPr/>
      <dgm:t>
        <a:bodyPr/>
        <a:lstStyle/>
        <a:p>
          <a:endParaRPr lang="en-ZA"/>
        </a:p>
      </dgm:t>
    </dgm:pt>
    <dgm:pt modelId="{A9C05423-204D-471C-A5A3-E4DC7256E0FB}" type="pres">
      <dgm:prSet presAssocID="{6FD2E798-0B92-4C94-98ED-680156BCD407}" presName="diagram" presStyleCnt="0">
        <dgm:presLayoutVars>
          <dgm:dir/>
          <dgm:resizeHandles val="exact"/>
        </dgm:presLayoutVars>
      </dgm:prSet>
      <dgm:spPr/>
    </dgm:pt>
    <dgm:pt modelId="{3F443E82-384F-4C33-93E9-3B7A46621B11}" type="pres">
      <dgm:prSet presAssocID="{F3BFB6C9-6FFF-4116-8837-8ECC0197B06C}" presName="node" presStyleLbl="node1" presStyleIdx="0" presStyleCnt="10">
        <dgm:presLayoutVars>
          <dgm:bulletEnabled val="1"/>
        </dgm:presLayoutVars>
      </dgm:prSet>
      <dgm:spPr/>
    </dgm:pt>
    <dgm:pt modelId="{9F80C5D2-F39D-46DB-830A-BD45401240BA}" type="pres">
      <dgm:prSet presAssocID="{8420E1FA-7BCF-4ED7-9EDA-548D3859CDF3}" presName="sibTrans" presStyleCnt="0"/>
      <dgm:spPr/>
    </dgm:pt>
    <dgm:pt modelId="{B221AA88-F782-49CE-BF02-D294FB06B5C8}" type="pres">
      <dgm:prSet presAssocID="{E44EAE1D-C96E-4445-8E90-7D71145B4700}" presName="node" presStyleLbl="node1" presStyleIdx="1" presStyleCnt="10">
        <dgm:presLayoutVars>
          <dgm:bulletEnabled val="1"/>
        </dgm:presLayoutVars>
      </dgm:prSet>
      <dgm:spPr/>
    </dgm:pt>
    <dgm:pt modelId="{8C1B070E-053D-47D3-B123-311AF0CB1F04}" type="pres">
      <dgm:prSet presAssocID="{B10C5F32-658E-466F-A459-FF4F6C83A851}" presName="sibTrans" presStyleCnt="0"/>
      <dgm:spPr/>
    </dgm:pt>
    <dgm:pt modelId="{979D8C6C-D465-4519-873A-E3D0993B212B}" type="pres">
      <dgm:prSet presAssocID="{6CE7F539-BA95-422C-BD8C-D8F6CEA8B5B4}" presName="node" presStyleLbl="node1" presStyleIdx="2" presStyleCnt="10">
        <dgm:presLayoutVars>
          <dgm:bulletEnabled val="1"/>
        </dgm:presLayoutVars>
      </dgm:prSet>
      <dgm:spPr/>
    </dgm:pt>
    <dgm:pt modelId="{55A32A4C-4B69-444E-81D7-75AB4BD02879}" type="pres">
      <dgm:prSet presAssocID="{74888C1B-973C-49B8-AE6D-9D220E68EEFA}" presName="sibTrans" presStyleCnt="0"/>
      <dgm:spPr/>
    </dgm:pt>
    <dgm:pt modelId="{25EC795D-F77C-4AC9-A97F-7ACC5E563835}" type="pres">
      <dgm:prSet presAssocID="{39F4B4E6-31A8-4610-B1DA-7D4F01C6974B}" presName="node" presStyleLbl="node1" presStyleIdx="3" presStyleCnt="10">
        <dgm:presLayoutVars>
          <dgm:bulletEnabled val="1"/>
        </dgm:presLayoutVars>
      </dgm:prSet>
      <dgm:spPr/>
    </dgm:pt>
    <dgm:pt modelId="{B9980404-3260-419A-8345-89C5BC988789}" type="pres">
      <dgm:prSet presAssocID="{4DB4E8EC-A56F-432C-B01F-2BAC4CBE04FE}" presName="sibTrans" presStyleCnt="0"/>
      <dgm:spPr/>
    </dgm:pt>
    <dgm:pt modelId="{C0EE31D3-FB8B-4C99-85F0-782F44D3944B}" type="pres">
      <dgm:prSet presAssocID="{872B9A79-00F3-40FC-BBFF-1AA9150E3079}" presName="node" presStyleLbl="node1" presStyleIdx="4" presStyleCnt="10">
        <dgm:presLayoutVars>
          <dgm:bulletEnabled val="1"/>
        </dgm:presLayoutVars>
      </dgm:prSet>
      <dgm:spPr/>
    </dgm:pt>
    <dgm:pt modelId="{41AF36EC-12E1-44B8-9F88-53D5E0C8BFCD}" type="pres">
      <dgm:prSet presAssocID="{B207DA91-13DB-4A1E-8078-6317394DB1BE}" presName="sibTrans" presStyleCnt="0"/>
      <dgm:spPr/>
    </dgm:pt>
    <dgm:pt modelId="{60BD4444-1B3C-4A07-8657-35F9B3E12CF6}" type="pres">
      <dgm:prSet presAssocID="{4F687238-389E-4EA6-B889-50EE206297D4}" presName="node" presStyleLbl="node1" presStyleIdx="5" presStyleCnt="10">
        <dgm:presLayoutVars>
          <dgm:bulletEnabled val="1"/>
        </dgm:presLayoutVars>
      </dgm:prSet>
      <dgm:spPr/>
    </dgm:pt>
    <dgm:pt modelId="{90A2C5BE-2552-4615-8BB6-70E652D97C09}" type="pres">
      <dgm:prSet presAssocID="{0113EE16-B0FA-45FE-910B-FB0D111E217D}" presName="sibTrans" presStyleCnt="0"/>
      <dgm:spPr/>
    </dgm:pt>
    <dgm:pt modelId="{24115895-E3C4-42C3-9C06-41840235A2B3}" type="pres">
      <dgm:prSet presAssocID="{5E8DF78F-CAD7-4B2E-97C4-DB82FACA751B}" presName="node" presStyleLbl="node1" presStyleIdx="6" presStyleCnt="10">
        <dgm:presLayoutVars>
          <dgm:bulletEnabled val="1"/>
        </dgm:presLayoutVars>
      </dgm:prSet>
      <dgm:spPr/>
    </dgm:pt>
    <dgm:pt modelId="{A0E847F0-216D-4E00-85BB-F2AB4269ED8E}" type="pres">
      <dgm:prSet presAssocID="{191BC9EE-4DAB-4144-B388-ECC9424A770A}" presName="sibTrans" presStyleCnt="0"/>
      <dgm:spPr/>
    </dgm:pt>
    <dgm:pt modelId="{946C3A57-89F5-47D8-B4CF-51F8A63CC0E1}" type="pres">
      <dgm:prSet presAssocID="{5E687792-9AF6-48F3-A6E8-CA93C7590A8B}" presName="node" presStyleLbl="node1" presStyleIdx="7" presStyleCnt="10">
        <dgm:presLayoutVars>
          <dgm:bulletEnabled val="1"/>
        </dgm:presLayoutVars>
      </dgm:prSet>
      <dgm:spPr/>
    </dgm:pt>
    <dgm:pt modelId="{DBA103E3-1104-46AA-9CF0-873AE718174C}" type="pres">
      <dgm:prSet presAssocID="{725E56F4-F3FC-4BA6-BC2A-D8932118A252}" presName="sibTrans" presStyleCnt="0"/>
      <dgm:spPr/>
    </dgm:pt>
    <dgm:pt modelId="{9389894D-493D-4A82-BE2B-75CCC14B472D}" type="pres">
      <dgm:prSet presAssocID="{4B105533-C5C2-477B-9137-A8A1FA44851E}" presName="node" presStyleLbl="node1" presStyleIdx="8" presStyleCnt="10">
        <dgm:presLayoutVars>
          <dgm:bulletEnabled val="1"/>
        </dgm:presLayoutVars>
      </dgm:prSet>
      <dgm:spPr/>
    </dgm:pt>
    <dgm:pt modelId="{C6B4B1FA-5545-4569-86F1-4F88383C3838}" type="pres">
      <dgm:prSet presAssocID="{609D4316-FDF5-4C77-BE72-B0F5693E729A}" presName="sibTrans" presStyleCnt="0"/>
      <dgm:spPr/>
    </dgm:pt>
    <dgm:pt modelId="{89AEEF1B-AEF6-46CA-96D8-373CE199A730}" type="pres">
      <dgm:prSet presAssocID="{7E9F1A78-4C48-4C6F-8CCF-5D9429775457}" presName="node" presStyleLbl="node1" presStyleIdx="9" presStyleCnt="10">
        <dgm:presLayoutVars>
          <dgm:bulletEnabled val="1"/>
        </dgm:presLayoutVars>
      </dgm:prSet>
      <dgm:spPr/>
    </dgm:pt>
  </dgm:ptLst>
  <dgm:cxnLst>
    <dgm:cxn modelId="{89ACB70B-6FAC-4FF6-B639-B770D356AFA3}" type="presOf" srcId="{5E687792-9AF6-48F3-A6E8-CA93C7590A8B}" destId="{946C3A57-89F5-47D8-B4CF-51F8A63CC0E1}" srcOrd="0" destOrd="0" presId="urn:microsoft.com/office/officeart/2005/8/layout/default"/>
    <dgm:cxn modelId="{B06F780C-4CAD-400B-89B6-B9A9CE41E7D2}" type="presOf" srcId="{6FD2E798-0B92-4C94-98ED-680156BCD407}" destId="{A9C05423-204D-471C-A5A3-E4DC7256E0FB}" srcOrd="0" destOrd="0" presId="urn:microsoft.com/office/officeart/2005/8/layout/default"/>
    <dgm:cxn modelId="{39DC1215-DBE0-47BC-9D1A-F37C7444C98B}" type="presOf" srcId="{872B9A79-00F3-40FC-BBFF-1AA9150E3079}" destId="{C0EE31D3-FB8B-4C99-85F0-782F44D3944B}" srcOrd="0" destOrd="0" presId="urn:microsoft.com/office/officeart/2005/8/layout/default"/>
    <dgm:cxn modelId="{1A18011B-3DC3-4147-9239-7FCF393D5554}" srcId="{6FD2E798-0B92-4C94-98ED-680156BCD407}" destId="{7E9F1A78-4C48-4C6F-8CCF-5D9429775457}" srcOrd="9" destOrd="0" parTransId="{CD4AFA6B-56E3-4678-8299-DF6D0D9AC91C}" sibTransId="{F3491EC4-3E78-4AEF-B0A1-B80F179218B0}"/>
    <dgm:cxn modelId="{855B6A21-3D0D-4B10-A10C-25B06B0DB3AF}" type="presOf" srcId="{E44EAE1D-C96E-4445-8E90-7D71145B4700}" destId="{B221AA88-F782-49CE-BF02-D294FB06B5C8}" srcOrd="0" destOrd="0" presId="urn:microsoft.com/office/officeart/2005/8/layout/default"/>
    <dgm:cxn modelId="{E2C6AA2C-9973-4E65-A257-DDF61B8E3115}" srcId="{6FD2E798-0B92-4C94-98ED-680156BCD407}" destId="{5E8DF78F-CAD7-4B2E-97C4-DB82FACA751B}" srcOrd="6" destOrd="0" parTransId="{8503ABC9-41A9-47FF-8636-7B42C062F5CD}" sibTransId="{191BC9EE-4DAB-4144-B388-ECC9424A770A}"/>
    <dgm:cxn modelId="{DFCDD540-8826-4EB3-9FA9-2857DCF97B71}" srcId="{6FD2E798-0B92-4C94-98ED-680156BCD407}" destId="{F3BFB6C9-6FFF-4116-8837-8ECC0197B06C}" srcOrd="0" destOrd="0" parTransId="{000AC24A-D9AF-4FEC-A3D0-33CA51D2CB76}" sibTransId="{8420E1FA-7BCF-4ED7-9EDA-548D3859CDF3}"/>
    <dgm:cxn modelId="{43DB8C48-8671-4A2A-A794-6EE971FD9ED9}" srcId="{6FD2E798-0B92-4C94-98ED-680156BCD407}" destId="{4F687238-389E-4EA6-B889-50EE206297D4}" srcOrd="5" destOrd="0" parTransId="{67261652-5C78-4A10-9424-FC5F722D8B8A}" sibTransId="{0113EE16-B0FA-45FE-910B-FB0D111E217D}"/>
    <dgm:cxn modelId="{95B41B6A-5D18-436D-8935-2B78C22E53F5}" srcId="{6FD2E798-0B92-4C94-98ED-680156BCD407}" destId="{6CE7F539-BA95-422C-BD8C-D8F6CEA8B5B4}" srcOrd="2" destOrd="0" parTransId="{5540E0C7-CA7D-4CFA-B0F4-0861A1FE2AA1}" sibTransId="{74888C1B-973C-49B8-AE6D-9D220E68EEFA}"/>
    <dgm:cxn modelId="{A2B86F6A-D775-48F7-B928-9E7BCAB20BA3}" type="presOf" srcId="{F3BFB6C9-6FFF-4116-8837-8ECC0197B06C}" destId="{3F443E82-384F-4C33-93E9-3B7A46621B11}" srcOrd="0" destOrd="0" presId="urn:microsoft.com/office/officeart/2005/8/layout/default"/>
    <dgm:cxn modelId="{41A88573-5B55-47F2-9C4A-B2555C41BD95}" type="presOf" srcId="{5E8DF78F-CAD7-4B2E-97C4-DB82FACA751B}" destId="{24115895-E3C4-42C3-9C06-41840235A2B3}" srcOrd="0" destOrd="0" presId="urn:microsoft.com/office/officeart/2005/8/layout/default"/>
    <dgm:cxn modelId="{0A236186-A862-443D-BF33-C28AFF14BAF9}" type="presOf" srcId="{7E9F1A78-4C48-4C6F-8CCF-5D9429775457}" destId="{89AEEF1B-AEF6-46CA-96D8-373CE199A730}" srcOrd="0" destOrd="0" presId="urn:microsoft.com/office/officeart/2005/8/layout/default"/>
    <dgm:cxn modelId="{5CE0EF91-06A9-435E-9093-DAECF4894B45}" srcId="{6FD2E798-0B92-4C94-98ED-680156BCD407}" destId="{5E687792-9AF6-48F3-A6E8-CA93C7590A8B}" srcOrd="7" destOrd="0" parTransId="{C3FAA589-521A-46CE-90A2-ED79BECE27E9}" sibTransId="{725E56F4-F3FC-4BA6-BC2A-D8932118A252}"/>
    <dgm:cxn modelId="{F6631CA0-0068-4650-876C-703976F85F95}" srcId="{6FD2E798-0B92-4C94-98ED-680156BCD407}" destId="{39F4B4E6-31A8-4610-B1DA-7D4F01C6974B}" srcOrd="3" destOrd="0" parTransId="{34DA40AB-0200-4D5F-9C7E-498A1AFC049D}" sibTransId="{4DB4E8EC-A56F-432C-B01F-2BAC4CBE04FE}"/>
    <dgm:cxn modelId="{91EA87AF-6991-45D6-B9FB-5D355785BD59}" type="presOf" srcId="{4B105533-C5C2-477B-9137-A8A1FA44851E}" destId="{9389894D-493D-4A82-BE2B-75CCC14B472D}" srcOrd="0" destOrd="0" presId="urn:microsoft.com/office/officeart/2005/8/layout/default"/>
    <dgm:cxn modelId="{5ED9DBB5-39B7-480F-BF09-863817E2EDA1}" type="presOf" srcId="{4F687238-389E-4EA6-B889-50EE206297D4}" destId="{60BD4444-1B3C-4A07-8657-35F9B3E12CF6}" srcOrd="0" destOrd="0" presId="urn:microsoft.com/office/officeart/2005/8/layout/default"/>
    <dgm:cxn modelId="{86FBCFE4-AB7D-4C99-AB49-B6BFE560737B}" srcId="{6FD2E798-0B92-4C94-98ED-680156BCD407}" destId="{4B105533-C5C2-477B-9137-A8A1FA44851E}" srcOrd="8" destOrd="0" parTransId="{CD846710-241B-4817-A187-2C921D74880A}" sibTransId="{609D4316-FDF5-4C77-BE72-B0F5693E729A}"/>
    <dgm:cxn modelId="{0A9523E6-FF94-4499-952B-FF34DD486CD7}" type="presOf" srcId="{39F4B4E6-31A8-4610-B1DA-7D4F01C6974B}" destId="{25EC795D-F77C-4AC9-A97F-7ACC5E563835}" srcOrd="0" destOrd="0" presId="urn:microsoft.com/office/officeart/2005/8/layout/default"/>
    <dgm:cxn modelId="{DF3CF9E9-2F1C-4FAA-9A43-C9C5D20FE079}" srcId="{6FD2E798-0B92-4C94-98ED-680156BCD407}" destId="{872B9A79-00F3-40FC-BBFF-1AA9150E3079}" srcOrd="4" destOrd="0" parTransId="{B68239D2-6DD0-4F96-A035-71919A7DE947}" sibTransId="{B207DA91-13DB-4A1E-8078-6317394DB1BE}"/>
    <dgm:cxn modelId="{7E547AF4-093B-47B6-AB0B-F69D37D9921B}" srcId="{6FD2E798-0B92-4C94-98ED-680156BCD407}" destId="{E44EAE1D-C96E-4445-8E90-7D71145B4700}" srcOrd="1" destOrd="0" parTransId="{7177AA5D-608E-439C-9232-F2BF54D39E05}" sibTransId="{B10C5F32-658E-466F-A459-FF4F6C83A851}"/>
    <dgm:cxn modelId="{481A6EF6-0DAB-468E-A639-DF1680320B1D}" type="presOf" srcId="{6CE7F539-BA95-422C-BD8C-D8F6CEA8B5B4}" destId="{979D8C6C-D465-4519-873A-E3D0993B212B}" srcOrd="0" destOrd="0" presId="urn:microsoft.com/office/officeart/2005/8/layout/default"/>
    <dgm:cxn modelId="{6E117F1C-30E7-4131-881F-67F0C90CBDDF}" type="presParOf" srcId="{A9C05423-204D-471C-A5A3-E4DC7256E0FB}" destId="{3F443E82-384F-4C33-93E9-3B7A46621B11}" srcOrd="0" destOrd="0" presId="urn:microsoft.com/office/officeart/2005/8/layout/default"/>
    <dgm:cxn modelId="{525A6CDB-9F89-458A-B2D3-C57252494B0F}" type="presParOf" srcId="{A9C05423-204D-471C-A5A3-E4DC7256E0FB}" destId="{9F80C5D2-F39D-46DB-830A-BD45401240BA}" srcOrd="1" destOrd="0" presId="urn:microsoft.com/office/officeart/2005/8/layout/default"/>
    <dgm:cxn modelId="{1F468FE7-6F20-4A3D-8F1A-900E6B7CF936}" type="presParOf" srcId="{A9C05423-204D-471C-A5A3-E4DC7256E0FB}" destId="{B221AA88-F782-49CE-BF02-D294FB06B5C8}" srcOrd="2" destOrd="0" presId="urn:microsoft.com/office/officeart/2005/8/layout/default"/>
    <dgm:cxn modelId="{1506911F-ADB8-45F5-A2C1-F9CBF56CB54A}" type="presParOf" srcId="{A9C05423-204D-471C-A5A3-E4DC7256E0FB}" destId="{8C1B070E-053D-47D3-B123-311AF0CB1F04}" srcOrd="3" destOrd="0" presId="urn:microsoft.com/office/officeart/2005/8/layout/default"/>
    <dgm:cxn modelId="{29538A31-D31F-423A-ABA3-1FA5A7B6378D}" type="presParOf" srcId="{A9C05423-204D-471C-A5A3-E4DC7256E0FB}" destId="{979D8C6C-D465-4519-873A-E3D0993B212B}" srcOrd="4" destOrd="0" presId="urn:microsoft.com/office/officeart/2005/8/layout/default"/>
    <dgm:cxn modelId="{F8D8D4BC-3C22-4085-9642-B8DC7092AE32}" type="presParOf" srcId="{A9C05423-204D-471C-A5A3-E4DC7256E0FB}" destId="{55A32A4C-4B69-444E-81D7-75AB4BD02879}" srcOrd="5" destOrd="0" presId="urn:microsoft.com/office/officeart/2005/8/layout/default"/>
    <dgm:cxn modelId="{8BBDCD48-84EE-4CF4-9498-3824AFA9665C}" type="presParOf" srcId="{A9C05423-204D-471C-A5A3-E4DC7256E0FB}" destId="{25EC795D-F77C-4AC9-A97F-7ACC5E563835}" srcOrd="6" destOrd="0" presId="urn:microsoft.com/office/officeart/2005/8/layout/default"/>
    <dgm:cxn modelId="{9C14BE84-4CD2-48F9-9D3A-33696909EA49}" type="presParOf" srcId="{A9C05423-204D-471C-A5A3-E4DC7256E0FB}" destId="{B9980404-3260-419A-8345-89C5BC988789}" srcOrd="7" destOrd="0" presId="urn:microsoft.com/office/officeart/2005/8/layout/default"/>
    <dgm:cxn modelId="{38BB50CC-D646-4E37-8AC9-D9337138361D}" type="presParOf" srcId="{A9C05423-204D-471C-A5A3-E4DC7256E0FB}" destId="{C0EE31D3-FB8B-4C99-85F0-782F44D3944B}" srcOrd="8" destOrd="0" presId="urn:microsoft.com/office/officeart/2005/8/layout/default"/>
    <dgm:cxn modelId="{8CBE2E45-C4F5-4C32-B26D-F85E2A959B32}" type="presParOf" srcId="{A9C05423-204D-471C-A5A3-E4DC7256E0FB}" destId="{41AF36EC-12E1-44B8-9F88-53D5E0C8BFCD}" srcOrd="9" destOrd="0" presId="urn:microsoft.com/office/officeart/2005/8/layout/default"/>
    <dgm:cxn modelId="{AEED8DC3-9A7C-4E38-962C-8D43F7AA493E}" type="presParOf" srcId="{A9C05423-204D-471C-A5A3-E4DC7256E0FB}" destId="{60BD4444-1B3C-4A07-8657-35F9B3E12CF6}" srcOrd="10" destOrd="0" presId="urn:microsoft.com/office/officeart/2005/8/layout/default"/>
    <dgm:cxn modelId="{11BEDE27-49D1-4160-99CE-3D254F207414}" type="presParOf" srcId="{A9C05423-204D-471C-A5A3-E4DC7256E0FB}" destId="{90A2C5BE-2552-4615-8BB6-70E652D97C09}" srcOrd="11" destOrd="0" presId="urn:microsoft.com/office/officeart/2005/8/layout/default"/>
    <dgm:cxn modelId="{548A4C39-F7B5-46EB-AEF8-49518AFE0463}" type="presParOf" srcId="{A9C05423-204D-471C-A5A3-E4DC7256E0FB}" destId="{24115895-E3C4-42C3-9C06-41840235A2B3}" srcOrd="12" destOrd="0" presId="urn:microsoft.com/office/officeart/2005/8/layout/default"/>
    <dgm:cxn modelId="{1561CDAF-C58C-40C8-8B87-78CEE59EABBA}" type="presParOf" srcId="{A9C05423-204D-471C-A5A3-E4DC7256E0FB}" destId="{A0E847F0-216D-4E00-85BB-F2AB4269ED8E}" srcOrd="13" destOrd="0" presId="urn:microsoft.com/office/officeart/2005/8/layout/default"/>
    <dgm:cxn modelId="{287536AB-9C0E-4430-B488-D39EA94EC813}" type="presParOf" srcId="{A9C05423-204D-471C-A5A3-E4DC7256E0FB}" destId="{946C3A57-89F5-47D8-B4CF-51F8A63CC0E1}" srcOrd="14" destOrd="0" presId="urn:microsoft.com/office/officeart/2005/8/layout/default"/>
    <dgm:cxn modelId="{E2618082-2BFE-4F63-91A6-F356394CF037}" type="presParOf" srcId="{A9C05423-204D-471C-A5A3-E4DC7256E0FB}" destId="{DBA103E3-1104-46AA-9CF0-873AE718174C}" srcOrd="15" destOrd="0" presId="urn:microsoft.com/office/officeart/2005/8/layout/default"/>
    <dgm:cxn modelId="{CB338260-8146-439B-A8AE-D6B050ECD46B}" type="presParOf" srcId="{A9C05423-204D-471C-A5A3-E4DC7256E0FB}" destId="{9389894D-493D-4A82-BE2B-75CCC14B472D}" srcOrd="16" destOrd="0" presId="urn:microsoft.com/office/officeart/2005/8/layout/default"/>
    <dgm:cxn modelId="{06453E98-E482-4CF9-881F-724F7B19681A}" type="presParOf" srcId="{A9C05423-204D-471C-A5A3-E4DC7256E0FB}" destId="{C6B4B1FA-5545-4569-86F1-4F88383C3838}" srcOrd="17" destOrd="0" presId="urn:microsoft.com/office/officeart/2005/8/layout/default"/>
    <dgm:cxn modelId="{29BA5B69-7B21-4780-80B8-C806A14C2110}" type="presParOf" srcId="{A9C05423-204D-471C-A5A3-E4DC7256E0FB}" destId="{89AEEF1B-AEF6-46CA-96D8-373CE199A730}"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004D4E-B924-48EA-9DAE-98EABC313FF5}"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ZA"/>
        </a:p>
      </dgm:t>
    </dgm:pt>
    <dgm:pt modelId="{15CB8CF4-E264-4123-9386-6B9EDF49E850}">
      <dgm:prSet/>
      <dgm:spPr/>
      <dgm:t>
        <a:bodyPr/>
        <a:lstStyle/>
        <a:p>
          <a:r>
            <a:rPr lang="en-US"/>
            <a:t>Use the right socket with the right drive. </a:t>
          </a:r>
          <a:endParaRPr lang="en-ZA"/>
        </a:p>
      </dgm:t>
    </dgm:pt>
    <dgm:pt modelId="{4D79EC12-4022-4648-9283-B4C9CE759DF3}" type="parTrans" cxnId="{3D2AED16-3FBD-4597-9FFD-CC1B0EAF985F}">
      <dgm:prSet/>
      <dgm:spPr/>
      <dgm:t>
        <a:bodyPr/>
        <a:lstStyle/>
        <a:p>
          <a:endParaRPr lang="en-ZA"/>
        </a:p>
      </dgm:t>
    </dgm:pt>
    <dgm:pt modelId="{5C95E3AF-78A5-40F6-83F4-98D73C6AFC93}" type="sibTrans" cxnId="{3D2AED16-3FBD-4597-9FFD-CC1B0EAF985F}">
      <dgm:prSet/>
      <dgm:spPr/>
      <dgm:t>
        <a:bodyPr/>
        <a:lstStyle/>
        <a:p>
          <a:endParaRPr lang="en-ZA"/>
        </a:p>
      </dgm:t>
    </dgm:pt>
    <dgm:pt modelId="{86C5A961-E73C-4E4B-9E7D-0B0618964859}">
      <dgm:prSet/>
      <dgm:spPr/>
      <dgm:t>
        <a:bodyPr/>
        <a:lstStyle/>
        <a:p>
          <a:r>
            <a:rPr lang="en-US" dirty="0"/>
            <a:t>Make sure that the socket is the right size for the bolt or nut. </a:t>
          </a:r>
          <a:endParaRPr lang="en-ZA" dirty="0"/>
        </a:p>
      </dgm:t>
    </dgm:pt>
    <dgm:pt modelId="{240B5992-3183-445A-8CAB-3E19B336BD31}" type="parTrans" cxnId="{622B67FD-2574-4BA4-AFF4-567937E334E2}">
      <dgm:prSet/>
      <dgm:spPr/>
      <dgm:t>
        <a:bodyPr/>
        <a:lstStyle/>
        <a:p>
          <a:endParaRPr lang="en-ZA"/>
        </a:p>
      </dgm:t>
    </dgm:pt>
    <dgm:pt modelId="{3EDBAF27-8659-46E2-98B9-75E6E99C98D8}" type="sibTrans" cxnId="{622B67FD-2574-4BA4-AFF4-567937E334E2}">
      <dgm:prSet/>
      <dgm:spPr/>
      <dgm:t>
        <a:bodyPr/>
        <a:lstStyle/>
        <a:p>
          <a:endParaRPr lang="en-ZA"/>
        </a:p>
      </dgm:t>
    </dgm:pt>
    <dgm:pt modelId="{FB120E6F-9CEF-4B20-9362-6977618F7974}">
      <dgm:prSet/>
      <dgm:spPr/>
      <dgm:t>
        <a:bodyPr/>
        <a:lstStyle/>
        <a:p>
          <a:r>
            <a:rPr lang="en-US"/>
            <a:t>Do not use worn or cracked sockets. </a:t>
          </a:r>
          <a:endParaRPr lang="en-ZA"/>
        </a:p>
      </dgm:t>
    </dgm:pt>
    <dgm:pt modelId="{CE5353C6-007E-4085-ABE7-1375407B5E4E}" type="parTrans" cxnId="{09E6B882-12EA-4A4A-8DD2-8333B49E2547}">
      <dgm:prSet/>
      <dgm:spPr/>
      <dgm:t>
        <a:bodyPr/>
        <a:lstStyle/>
        <a:p>
          <a:endParaRPr lang="en-ZA"/>
        </a:p>
      </dgm:t>
    </dgm:pt>
    <dgm:pt modelId="{EEB96969-E033-4529-AB53-3E4B58A596A9}" type="sibTrans" cxnId="{09E6B882-12EA-4A4A-8DD2-8333B49E2547}">
      <dgm:prSet/>
      <dgm:spPr/>
      <dgm:t>
        <a:bodyPr/>
        <a:lstStyle/>
        <a:p>
          <a:endParaRPr lang="en-ZA"/>
        </a:p>
      </dgm:t>
    </dgm:pt>
    <dgm:pt modelId="{8EDAC82C-D845-4D23-A3D5-9D5F957C4338}">
      <dgm:prSet/>
      <dgm:spPr/>
      <dgm:t>
        <a:bodyPr/>
        <a:lstStyle/>
        <a:p>
          <a:r>
            <a:rPr lang="en-US"/>
            <a:t>Do not repair damaged sockets but replace. </a:t>
          </a:r>
          <a:endParaRPr lang="en-ZA"/>
        </a:p>
      </dgm:t>
    </dgm:pt>
    <dgm:pt modelId="{524BE2D2-363A-4CB1-A82A-C71EA22A9F67}" type="parTrans" cxnId="{DA111AED-2B59-4880-A827-159273B97E67}">
      <dgm:prSet/>
      <dgm:spPr/>
      <dgm:t>
        <a:bodyPr/>
        <a:lstStyle/>
        <a:p>
          <a:endParaRPr lang="en-ZA"/>
        </a:p>
      </dgm:t>
    </dgm:pt>
    <dgm:pt modelId="{3A7CE802-2FAB-479F-9A16-875D5B92F4D1}" type="sibTrans" cxnId="{DA111AED-2B59-4880-A827-159273B97E67}">
      <dgm:prSet/>
      <dgm:spPr/>
      <dgm:t>
        <a:bodyPr/>
        <a:lstStyle/>
        <a:p>
          <a:endParaRPr lang="en-ZA"/>
        </a:p>
      </dgm:t>
    </dgm:pt>
    <dgm:pt modelId="{6AF74E9A-09AB-460E-9155-C56F9FEAE66B}">
      <dgm:prSet/>
      <dgm:spPr/>
      <dgm:t>
        <a:bodyPr/>
        <a:lstStyle/>
        <a:p>
          <a:r>
            <a:rPr lang="en-US"/>
            <a:t>Always use heavy-duty sockets.</a:t>
          </a:r>
          <a:endParaRPr lang="en-ZA"/>
        </a:p>
      </dgm:t>
    </dgm:pt>
    <dgm:pt modelId="{2E5893C2-6F8F-4EFF-83FD-900D73561E46}" type="parTrans" cxnId="{1AD066B0-9AE6-407C-A613-6F0CC1B53458}">
      <dgm:prSet/>
      <dgm:spPr/>
      <dgm:t>
        <a:bodyPr/>
        <a:lstStyle/>
        <a:p>
          <a:endParaRPr lang="en-ZA"/>
        </a:p>
      </dgm:t>
    </dgm:pt>
    <dgm:pt modelId="{7662DB7F-B70D-47E5-8AAB-3606A939D26E}" type="sibTrans" cxnId="{1AD066B0-9AE6-407C-A613-6F0CC1B53458}">
      <dgm:prSet/>
      <dgm:spPr/>
      <dgm:t>
        <a:bodyPr/>
        <a:lstStyle/>
        <a:p>
          <a:endParaRPr lang="en-ZA"/>
        </a:p>
      </dgm:t>
    </dgm:pt>
    <dgm:pt modelId="{1D4E4306-31E5-4EFF-B6D9-73D5949E6868}">
      <dgm:prSet/>
      <dgm:spPr/>
      <dgm:t>
        <a:bodyPr/>
        <a:lstStyle/>
        <a:p>
          <a:r>
            <a:rPr lang="en-US"/>
            <a:t>Wear </a:t>
          </a:r>
          <a:r>
            <a:rPr lang="en-US" dirty="0"/>
            <a:t>personal protective equipment. </a:t>
          </a:r>
          <a:endParaRPr lang="en-ZA" dirty="0"/>
        </a:p>
      </dgm:t>
    </dgm:pt>
    <dgm:pt modelId="{C8220CD2-0CDD-4C11-AC36-B5EF3A5DCFEE}" type="parTrans" cxnId="{7F1018FB-C34C-4AD5-80D6-4E402C41681B}">
      <dgm:prSet/>
      <dgm:spPr/>
      <dgm:t>
        <a:bodyPr/>
        <a:lstStyle/>
        <a:p>
          <a:endParaRPr lang="en-ZA"/>
        </a:p>
      </dgm:t>
    </dgm:pt>
    <dgm:pt modelId="{9D41BD71-CA30-4675-A523-80B09AB08061}" type="sibTrans" cxnId="{7F1018FB-C34C-4AD5-80D6-4E402C41681B}">
      <dgm:prSet/>
      <dgm:spPr/>
      <dgm:t>
        <a:bodyPr/>
        <a:lstStyle/>
        <a:p>
          <a:endParaRPr lang="en-ZA"/>
        </a:p>
      </dgm:t>
    </dgm:pt>
    <dgm:pt modelId="{6FE9A4F9-77C4-41A0-BFDB-FB9294ECCED6}" type="pres">
      <dgm:prSet presAssocID="{C8004D4E-B924-48EA-9DAE-98EABC313FF5}" presName="diagram" presStyleCnt="0">
        <dgm:presLayoutVars>
          <dgm:dir/>
          <dgm:resizeHandles val="exact"/>
        </dgm:presLayoutVars>
      </dgm:prSet>
      <dgm:spPr/>
    </dgm:pt>
    <dgm:pt modelId="{DB31AE7A-3994-49D9-A940-DC88588BAD0A}" type="pres">
      <dgm:prSet presAssocID="{15CB8CF4-E264-4123-9386-6B9EDF49E850}" presName="node" presStyleLbl="node1" presStyleIdx="0" presStyleCnt="6">
        <dgm:presLayoutVars>
          <dgm:bulletEnabled val="1"/>
        </dgm:presLayoutVars>
      </dgm:prSet>
      <dgm:spPr/>
    </dgm:pt>
    <dgm:pt modelId="{88EE12D2-CDC7-49A2-9A36-10DB05AE281C}" type="pres">
      <dgm:prSet presAssocID="{5C95E3AF-78A5-40F6-83F4-98D73C6AFC93}" presName="sibTrans" presStyleCnt="0"/>
      <dgm:spPr/>
    </dgm:pt>
    <dgm:pt modelId="{6E81FA96-D070-49C1-9B9E-57E771EAC51E}" type="pres">
      <dgm:prSet presAssocID="{86C5A961-E73C-4E4B-9E7D-0B0618964859}" presName="node" presStyleLbl="node1" presStyleIdx="1" presStyleCnt="6">
        <dgm:presLayoutVars>
          <dgm:bulletEnabled val="1"/>
        </dgm:presLayoutVars>
      </dgm:prSet>
      <dgm:spPr/>
    </dgm:pt>
    <dgm:pt modelId="{CA35763C-D776-45C4-8B40-65E729A2098C}" type="pres">
      <dgm:prSet presAssocID="{3EDBAF27-8659-46E2-98B9-75E6E99C98D8}" presName="sibTrans" presStyleCnt="0"/>
      <dgm:spPr/>
    </dgm:pt>
    <dgm:pt modelId="{BBF364E5-3094-4072-8C1D-904AE6EAAE36}" type="pres">
      <dgm:prSet presAssocID="{1D4E4306-31E5-4EFF-B6D9-73D5949E6868}" presName="node" presStyleLbl="node1" presStyleIdx="2" presStyleCnt="6">
        <dgm:presLayoutVars>
          <dgm:bulletEnabled val="1"/>
        </dgm:presLayoutVars>
      </dgm:prSet>
      <dgm:spPr/>
    </dgm:pt>
    <dgm:pt modelId="{9835D727-504F-4D2B-BE6E-5DD10498FA21}" type="pres">
      <dgm:prSet presAssocID="{9D41BD71-CA30-4675-A523-80B09AB08061}" presName="sibTrans" presStyleCnt="0"/>
      <dgm:spPr/>
    </dgm:pt>
    <dgm:pt modelId="{70B8830D-1849-458C-BE3B-1192622B2C62}" type="pres">
      <dgm:prSet presAssocID="{FB120E6F-9CEF-4B20-9362-6977618F7974}" presName="node" presStyleLbl="node1" presStyleIdx="3" presStyleCnt="6">
        <dgm:presLayoutVars>
          <dgm:bulletEnabled val="1"/>
        </dgm:presLayoutVars>
      </dgm:prSet>
      <dgm:spPr/>
    </dgm:pt>
    <dgm:pt modelId="{9A0A1C37-FFDA-426B-AE3A-DCBC99A357D2}" type="pres">
      <dgm:prSet presAssocID="{EEB96969-E033-4529-AB53-3E4B58A596A9}" presName="sibTrans" presStyleCnt="0"/>
      <dgm:spPr/>
    </dgm:pt>
    <dgm:pt modelId="{81E8D7AA-845C-427D-BC0C-2482338EE2A4}" type="pres">
      <dgm:prSet presAssocID="{8EDAC82C-D845-4D23-A3D5-9D5F957C4338}" presName="node" presStyleLbl="node1" presStyleIdx="4" presStyleCnt="6">
        <dgm:presLayoutVars>
          <dgm:bulletEnabled val="1"/>
        </dgm:presLayoutVars>
      </dgm:prSet>
      <dgm:spPr/>
    </dgm:pt>
    <dgm:pt modelId="{9608BD09-FEEF-4B94-A2A7-1242C4421E3E}" type="pres">
      <dgm:prSet presAssocID="{3A7CE802-2FAB-479F-9A16-875D5B92F4D1}" presName="sibTrans" presStyleCnt="0"/>
      <dgm:spPr/>
    </dgm:pt>
    <dgm:pt modelId="{3C249AD9-73F7-4E18-BF34-3E75D02AB457}" type="pres">
      <dgm:prSet presAssocID="{6AF74E9A-09AB-460E-9155-C56F9FEAE66B}" presName="node" presStyleLbl="node1" presStyleIdx="5" presStyleCnt="6">
        <dgm:presLayoutVars>
          <dgm:bulletEnabled val="1"/>
        </dgm:presLayoutVars>
      </dgm:prSet>
      <dgm:spPr/>
    </dgm:pt>
  </dgm:ptLst>
  <dgm:cxnLst>
    <dgm:cxn modelId="{3D2AED16-3FBD-4597-9FFD-CC1B0EAF985F}" srcId="{C8004D4E-B924-48EA-9DAE-98EABC313FF5}" destId="{15CB8CF4-E264-4123-9386-6B9EDF49E850}" srcOrd="0" destOrd="0" parTransId="{4D79EC12-4022-4648-9283-B4C9CE759DF3}" sibTransId="{5C95E3AF-78A5-40F6-83F4-98D73C6AFC93}"/>
    <dgm:cxn modelId="{F7FEC740-F2F4-4448-960A-DE9BEDBE18F9}" type="presOf" srcId="{15CB8CF4-E264-4123-9386-6B9EDF49E850}" destId="{DB31AE7A-3994-49D9-A940-DC88588BAD0A}" srcOrd="0" destOrd="0" presId="urn:microsoft.com/office/officeart/2005/8/layout/default"/>
    <dgm:cxn modelId="{94EA9561-6910-4AE4-98A6-39E7DE89BA8F}" type="presOf" srcId="{1D4E4306-31E5-4EFF-B6D9-73D5949E6868}" destId="{BBF364E5-3094-4072-8C1D-904AE6EAAE36}" srcOrd="0" destOrd="0" presId="urn:microsoft.com/office/officeart/2005/8/layout/default"/>
    <dgm:cxn modelId="{8D7A3979-CE06-4DF8-AD37-717CEBCE672A}" type="presOf" srcId="{8EDAC82C-D845-4D23-A3D5-9D5F957C4338}" destId="{81E8D7AA-845C-427D-BC0C-2482338EE2A4}" srcOrd="0" destOrd="0" presId="urn:microsoft.com/office/officeart/2005/8/layout/default"/>
    <dgm:cxn modelId="{09E6B882-12EA-4A4A-8DD2-8333B49E2547}" srcId="{C8004D4E-B924-48EA-9DAE-98EABC313FF5}" destId="{FB120E6F-9CEF-4B20-9362-6977618F7974}" srcOrd="3" destOrd="0" parTransId="{CE5353C6-007E-4085-ABE7-1375407B5E4E}" sibTransId="{EEB96969-E033-4529-AB53-3E4B58A596A9}"/>
    <dgm:cxn modelId="{1AD066B0-9AE6-407C-A613-6F0CC1B53458}" srcId="{C8004D4E-B924-48EA-9DAE-98EABC313FF5}" destId="{6AF74E9A-09AB-460E-9155-C56F9FEAE66B}" srcOrd="5" destOrd="0" parTransId="{2E5893C2-6F8F-4EFF-83FD-900D73561E46}" sibTransId="{7662DB7F-B70D-47E5-8AAB-3606A939D26E}"/>
    <dgm:cxn modelId="{10BF5BB1-AF2B-4D03-9FCE-D6A70DF5B0F9}" type="presOf" srcId="{FB120E6F-9CEF-4B20-9362-6977618F7974}" destId="{70B8830D-1849-458C-BE3B-1192622B2C62}" srcOrd="0" destOrd="0" presId="urn:microsoft.com/office/officeart/2005/8/layout/default"/>
    <dgm:cxn modelId="{14782BEC-99D2-4942-95AF-64EE9D0291D9}" type="presOf" srcId="{86C5A961-E73C-4E4B-9E7D-0B0618964859}" destId="{6E81FA96-D070-49C1-9B9E-57E771EAC51E}" srcOrd="0" destOrd="0" presId="urn:microsoft.com/office/officeart/2005/8/layout/default"/>
    <dgm:cxn modelId="{DA111AED-2B59-4880-A827-159273B97E67}" srcId="{C8004D4E-B924-48EA-9DAE-98EABC313FF5}" destId="{8EDAC82C-D845-4D23-A3D5-9D5F957C4338}" srcOrd="4" destOrd="0" parTransId="{524BE2D2-363A-4CB1-A82A-C71EA22A9F67}" sibTransId="{3A7CE802-2FAB-479F-9A16-875D5B92F4D1}"/>
    <dgm:cxn modelId="{5EB076F0-D391-4739-9E28-396426DADDBD}" type="presOf" srcId="{C8004D4E-B924-48EA-9DAE-98EABC313FF5}" destId="{6FE9A4F9-77C4-41A0-BFDB-FB9294ECCED6}" srcOrd="0" destOrd="0" presId="urn:microsoft.com/office/officeart/2005/8/layout/default"/>
    <dgm:cxn modelId="{B0274AF4-6837-4EC1-8262-68609E4972ED}" type="presOf" srcId="{6AF74E9A-09AB-460E-9155-C56F9FEAE66B}" destId="{3C249AD9-73F7-4E18-BF34-3E75D02AB457}" srcOrd="0" destOrd="0" presId="urn:microsoft.com/office/officeart/2005/8/layout/default"/>
    <dgm:cxn modelId="{7F1018FB-C34C-4AD5-80D6-4E402C41681B}" srcId="{C8004D4E-B924-48EA-9DAE-98EABC313FF5}" destId="{1D4E4306-31E5-4EFF-B6D9-73D5949E6868}" srcOrd="2" destOrd="0" parTransId="{C8220CD2-0CDD-4C11-AC36-B5EF3A5DCFEE}" sibTransId="{9D41BD71-CA30-4675-A523-80B09AB08061}"/>
    <dgm:cxn modelId="{622B67FD-2574-4BA4-AFF4-567937E334E2}" srcId="{C8004D4E-B924-48EA-9DAE-98EABC313FF5}" destId="{86C5A961-E73C-4E4B-9E7D-0B0618964859}" srcOrd="1" destOrd="0" parTransId="{240B5992-3183-445A-8CAB-3E19B336BD31}" sibTransId="{3EDBAF27-8659-46E2-98B9-75E6E99C98D8}"/>
    <dgm:cxn modelId="{EBDE462F-7EC6-4A8C-84FE-2DAB8406D779}" type="presParOf" srcId="{6FE9A4F9-77C4-41A0-BFDB-FB9294ECCED6}" destId="{DB31AE7A-3994-49D9-A940-DC88588BAD0A}" srcOrd="0" destOrd="0" presId="urn:microsoft.com/office/officeart/2005/8/layout/default"/>
    <dgm:cxn modelId="{F20B85ED-E302-47A5-9251-33C730034372}" type="presParOf" srcId="{6FE9A4F9-77C4-41A0-BFDB-FB9294ECCED6}" destId="{88EE12D2-CDC7-49A2-9A36-10DB05AE281C}" srcOrd="1" destOrd="0" presId="urn:microsoft.com/office/officeart/2005/8/layout/default"/>
    <dgm:cxn modelId="{20D03E6E-FA2F-433A-B0DF-7E414C37C02D}" type="presParOf" srcId="{6FE9A4F9-77C4-41A0-BFDB-FB9294ECCED6}" destId="{6E81FA96-D070-49C1-9B9E-57E771EAC51E}" srcOrd="2" destOrd="0" presId="urn:microsoft.com/office/officeart/2005/8/layout/default"/>
    <dgm:cxn modelId="{D138B539-5A76-4522-A8A9-6762941164E7}" type="presParOf" srcId="{6FE9A4F9-77C4-41A0-BFDB-FB9294ECCED6}" destId="{CA35763C-D776-45C4-8B40-65E729A2098C}" srcOrd="3" destOrd="0" presId="urn:microsoft.com/office/officeart/2005/8/layout/default"/>
    <dgm:cxn modelId="{B102A1D8-6916-4B7C-8760-7BAE1143EB1F}" type="presParOf" srcId="{6FE9A4F9-77C4-41A0-BFDB-FB9294ECCED6}" destId="{BBF364E5-3094-4072-8C1D-904AE6EAAE36}" srcOrd="4" destOrd="0" presId="urn:microsoft.com/office/officeart/2005/8/layout/default"/>
    <dgm:cxn modelId="{1B2F3E5D-17A6-4317-8BAA-60B6E075C1E1}" type="presParOf" srcId="{6FE9A4F9-77C4-41A0-BFDB-FB9294ECCED6}" destId="{9835D727-504F-4D2B-BE6E-5DD10498FA21}" srcOrd="5" destOrd="0" presId="urn:microsoft.com/office/officeart/2005/8/layout/default"/>
    <dgm:cxn modelId="{2775E442-D7CD-4C26-B7AE-8742B36FFEAA}" type="presParOf" srcId="{6FE9A4F9-77C4-41A0-BFDB-FB9294ECCED6}" destId="{70B8830D-1849-458C-BE3B-1192622B2C62}" srcOrd="6" destOrd="0" presId="urn:microsoft.com/office/officeart/2005/8/layout/default"/>
    <dgm:cxn modelId="{8B28039C-AE64-46D0-876E-2264AE0CDB61}" type="presParOf" srcId="{6FE9A4F9-77C4-41A0-BFDB-FB9294ECCED6}" destId="{9A0A1C37-FFDA-426B-AE3A-DCBC99A357D2}" srcOrd="7" destOrd="0" presId="urn:microsoft.com/office/officeart/2005/8/layout/default"/>
    <dgm:cxn modelId="{D911C1B5-F2BE-4D14-BF12-F3CDEC073761}" type="presParOf" srcId="{6FE9A4F9-77C4-41A0-BFDB-FB9294ECCED6}" destId="{81E8D7AA-845C-427D-BC0C-2482338EE2A4}" srcOrd="8" destOrd="0" presId="urn:microsoft.com/office/officeart/2005/8/layout/default"/>
    <dgm:cxn modelId="{5340BBE3-A242-4BDE-8C57-02AC7D4C3F78}" type="presParOf" srcId="{6FE9A4F9-77C4-41A0-BFDB-FB9294ECCED6}" destId="{9608BD09-FEEF-4B94-A2A7-1242C4421E3E}" srcOrd="9" destOrd="0" presId="urn:microsoft.com/office/officeart/2005/8/layout/default"/>
    <dgm:cxn modelId="{1A144183-7C77-46CB-898F-C448572F861E}" type="presParOf" srcId="{6FE9A4F9-77C4-41A0-BFDB-FB9294ECCED6}" destId="{3C249AD9-73F7-4E18-BF34-3E75D02AB45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53E23-7F7F-4A5F-A9CE-5C595119EF14}">
      <dsp:nvSpPr>
        <dsp:cNvPr id="0" name=""/>
        <dsp:cNvSpPr/>
      </dsp:nvSpPr>
      <dsp:spPr>
        <a:xfrm>
          <a:off x="-5154051" y="-789825"/>
          <a:ext cx="6140266" cy="6140266"/>
        </a:xfrm>
        <a:prstGeom prst="blockArc">
          <a:avLst>
            <a:gd name="adj1" fmla="val 18900000"/>
            <a:gd name="adj2" fmla="val 2700000"/>
            <a:gd name="adj3" fmla="val 352"/>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F712D0-9DAC-42B9-9E1F-4D526E7E5222}">
      <dsp:nvSpPr>
        <dsp:cNvPr id="0" name=""/>
        <dsp:cNvSpPr/>
      </dsp:nvSpPr>
      <dsp:spPr>
        <a:xfrm>
          <a:off x="319927" y="207325"/>
          <a:ext cx="7685734"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Be aware of your work area. </a:t>
          </a:r>
          <a:endParaRPr lang="en-ZA" sz="1400" kern="1200" dirty="0"/>
        </a:p>
      </dsp:txBody>
      <dsp:txXfrm>
        <a:off x="319927" y="207325"/>
        <a:ext cx="7685734" cy="414468"/>
      </dsp:txXfrm>
    </dsp:sp>
    <dsp:sp modelId="{875A815C-3C29-4379-9FBE-8AA53DF0AA55}">
      <dsp:nvSpPr>
        <dsp:cNvPr id="0" name=""/>
        <dsp:cNvSpPr/>
      </dsp:nvSpPr>
      <dsp:spPr>
        <a:xfrm>
          <a:off x="60884" y="155516"/>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3ED58-7DCB-4C47-B664-4FE79E17F1BE}">
      <dsp:nvSpPr>
        <dsp:cNvPr id="0" name=""/>
        <dsp:cNvSpPr/>
      </dsp:nvSpPr>
      <dsp:spPr>
        <a:xfrm>
          <a:off x="695265" y="829393"/>
          <a:ext cx="7310396"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Make sure that you know how to operate the machine safely and how to stop the machine in an emergency. </a:t>
          </a:r>
          <a:endParaRPr lang="en-ZA" sz="1400" kern="1200" dirty="0"/>
        </a:p>
      </dsp:txBody>
      <dsp:txXfrm>
        <a:off x="695265" y="829393"/>
        <a:ext cx="7310396" cy="414468"/>
      </dsp:txXfrm>
    </dsp:sp>
    <dsp:sp modelId="{EC40216D-DD82-4C7A-BBBA-3116227CA5C6}">
      <dsp:nvSpPr>
        <dsp:cNvPr id="0" name=""/>
        <dsp:cNvSpPr/>
      </dsp:nvSpPr>
      <dsp:spPr>
        <a:xfrm>
          <a:off x="436222" y="777584"/>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5A5593-1B24-49D2-A0B8-BA36B6A4BBE2}">
      <dsp:nvSpPr>
        <dsp:cNvPr id="0" name=""/>
        <dsp:cNvSpPr/>
      </dsp:nvSpPr>
      <dsp:spPr>
        <a:xfrm>
          <a:off x="900949" y="1451005"/>
          <a:ext cx="7104712"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Replace the machine guards before you switch the power on if the guards were removed to repair or adjust the machine.</a:t>
          </a:r>
          <a:endParaRPr lang="en-ZA" sz="1400" kern="1200" dirty="0"/>
        </a:p>
      </dsp:txBody>
      <dsp:txXfrm>
        <a:off x="900949" y="1451005"/>
        <a:ext cx="7104712" cy="414468"/>
      </dsp:txXfrm>
    </dsp:sp>
    <dsp:sp modelId="{AF03F70D-8235-4FD8-8916-89AB0E8214C6}">
      <dsp:nvSpPr>
        <dsp:cNvPr id="0" name=""/>
        <dsp:cNvSpPr/>
      </dsp:nvSpPr>
      <dsp:spPr>
        <a:xfrm>
          <a:off x="641906" y="1399196"/>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5BC2B3-6721-4480-9458-CBECCF183A4B}">
      <dsp:nvSpPr>
        <dsp:cNvPr id="0" name=""/>
        <dsp:cNvSpPr/>
      </dsp:nvSpPr>
      <dsp:spPr>
        <a:xfrm>
          <a:off x="966622" y="2073073"/>
          <a:ext cx="7039039"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Always switch of your machine at the isolator switch (plug socket) before changing a tool, grinding disc or wheel.</a:t>
          </a:r>
          <a:endParaRPr lang="en-ZA" sz="1400" kern="1200" dirty="0"/>
        </a:p>
      </dsp:txBody>
      <dsp:txXfrm>
        <a:off x="966622" y="2073073"/>
        <a:ext cx="7039039" cy="414468"/>
      </dsp:txXfrm>
    </dsp:sp>
    <dsp:sp modelId="{4CB2EB16-6CFD-4B24-A81C-03E2A34ED547}">
      <dsp:nvSpPr>
        <dsp:cNvPr id="0" name=""/>
        <dsp:cNvSpPr/>
      </dsp:nvSpPr>
      <dsp:spPr>
        <a:xfrm>
          <a:off x="707579" y="2021264"/>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11F455-434F-44E5-B7EF-736ED07F7A29}">
      <dsp:nvSpPr>
        <dsp:cNvPr id="0" name=""/>
        <dsp:cNvSpPr/>
      </dsp:nvSpPr>
      <dsp:spPr>
        <a:xfrm>
          <a:off x="900949" y="2695141"/>
          <a:ext cx="7104712"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Keep the floors, passageways and space around machines clear of small objects and machine accessories.</a:t>
          </a:r>
          <a:endParaRPr lang="en-ZA" sz="1400" kern="1200" dirty="0"/>
        </a:p>
      </dsp:txBody>
      <dsp:txXfrm>
        <a:off x="900949" y="2695141"/>
        <a:ext cx="7104712" cy="414468"/>
      </dsp:txXfrm>
    </dsp:sp>
    <dsp:sp modelId="{6614282B-44DC-493D-A181-46192E1EF2B1}">
      <dsp:nvSpPr>
        <dsp:cNvPr id="0" name=""/>
        <dsp:cNvSpPr/>
      </dsp:nvSpPr>
      <dsp:spPr>
        <a:xfrm>
          <a:off x="641906" y="2643332"/>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7BC8F0-ECFF-4027-9A81-793F6DE172DA}">
      <dsp:nvSpPr>
        <dsp:cNvPr id="0" name=""/>
        <dsp:cNvSpPr/>
      </dsp:nvSpPr>
      <dsp:spPr>
        <a:xfrm>
          <a:off x="695265" y="3316752"/>
          <a:ext cx="7310396"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Do not leave a machine unattended while it is operating.</a:t>
          </a:r>
          <a:endParaRPr lang="en-ZA" sz="1400" kern="1200" dirty="0"/>
        </a:p>
      </dsp:txBody>
      <dsp:txXfrm>
        <a:off x="695265" y="3316752"/>
        <a:ext cx="7310396" cy="414468"/>
      </dsp:txXfrm>
    </dsp:sp>
    <dsp:sp modelId="{D058AD17-F352-4C36-A504-3C556931983C}">
      <dsp:nvSpPr>
        <dsp:cNvPr id="0" name=""/>
        <dsp:cNvSpPr/>
      </dsp:nvSpPr>
      <dsp:spPr>
        <a:xfrm>
          <a:off x="436222" y="3264944"/>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FDAF59-405B-4F80-9EB6-7F80A9245DD9}">
      <dsp:nvSpPr>
        <dsp:cNvPr id="0" name=""/>
        <dsp:cNvSpPr/>
      </dsp:nvSpPr>
      <dsp:spPr>
        <a:xfrm>
          <a:off x="319927" y="3938820"/>
          <a:ext cx="7685734" cy="4144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985"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Never oil a machine while it is operating.</a:t>
          </a:r>
          <a:endParaRPr lang="en-ZA" sz="1400" kern="1200"/>
        </a:p>
      </dsp:txBody>
      <dsp:txXfrm>
        <a:off x="319927" y="3938820"/>
        <a:ext cx="7685734" cy="414468"/>
      </dsp:txXfrm>
    </dsp:sp>
    <dsp:sp modelId="{828026D5-F796-4734-9E28-14F881CD2A49}">
      <dsp:nvSpPr>
        <dsp:cNvPr id="0" name=""/>
        <dsp:cNvSpPr/>
      </dsp:nvSpPr>
      <dsp:spPr>
        <a:xfrm>
          <a:off x="60884" y="3887012"/>
          <a:ext cx="518085" cy="51808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43E82-384F-4C33-93E9-3B7A46621B11}">
      <dsp:nvSpPr>
        <dsp:cNvPr id="0" name=""/>
        <dsp:cNvSpPr/>
      </dsp:nvSpPr>
      <dsp:spPr>
        <a:xfrm>
          <a:off x="930384" y="1880"/>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Ensure tool safety before grinding.</a:t>
          </a:r>
          <a:endParaRPr lang="en-ZA" sz="1500" kern="1200"/>
        </a:p>
      </dsp:txBody>
      <dsp:txXfrm>
        <a:off x="930384" y="1880"/>
        <a:ext cx="2012751" cy="1207650"/>
      </dsp:txXfrm>
    </dsp:sp>
    <dsp:sp modelId="{B221AA88-F782-49CE-BF02-D294FB06B5C8}">
      <dsp:nvSpPr>
        <dsp:cNvPr id="0" name=""/>
        <dsp:cNvSpPr/>
      </dsp:nvSpPr>
      <dsp:spPr>
        <a:xfrm>
          <a:off x="3144410" y="1880"/>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Inspect grinding disc for uneven wear, oval running, and chips or cracks.</a:t>
          </a:r>
          <a:endParaRPr lang="en-ZA" sz="1500" kern="1200"/>
        </a:p>
      </dsp:txBody>
      <dsp:txXfrm>
        <a:off x="3144410" y="1880"/>
        <a:ext cx="2012751" cy="1207650"/>
      </dsp:txXfrm>
    </dsp:sp>
    <dsp:sp modelId="{979D8C6C-D465-4519-873A-E3D0993B212B}">
      <dsp:nvSpPr>
        <dsp:cNvPr id="0" name=""/>
        <dsp:cNvSpPr/>
      </dsp:nvSpPr>
      <dsp:spPr>
        <a:xfrm>
          <a:off x="5358437" y="1880"/>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Carefully replace grinder wheels without over-tightening the nut.</a:t>
          </a:r>
          <a:endParaRPr lang="en-ZA" sz="1500" kern="1200"/>
        </a:p>
      </dsp:txBody>
      <dsp:txXfrm>
        <a:off x="5358437" y="1880"/>
        <a:ext cx="2012751" cy="1207650"/>
      </dsp:txXfrm>
    </dsp:sp>
    <dsp:sp modelId="{25EC795D-F77C-4AC9-A97F-7ACC5E563835}">
      <dsp:nvSpPr>
        <dsp:cNvPr id="0" name=""/>
        <dsp:cNvSpPr/>
      </dsp:nvSpPr>
      <dsp:spPr>
        <a:xfrm>
          <a:off x="7572464" y="1880"/>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Wear personal protective equipment.</a:t>
          </a:r>
          <a:endParaRPr lang="en-ZA" sz="1500" kern="1200"/>
        </a:p>
      </dsp:txBody>
      <dsp:txXfrm>
        <a:off x="7572464" y="1880"/>
        <a:ext cx="2012751" cy="1207650"/>
      </dsp:txXfrm>
    </dsp:sp>
    <dsp:sp modelId="{C0EE31D3-FB8B-4C99-85F0-782F44D3944B}">
      <dsp:nvSpPr>
        <dsp:cNvPr id="0" name=""/>
        <dsp:cNvSpPr/>
      </dsp:nvSpPr>
      <dsp:spPr>
        <a:xfrm>
          <a:off x="930384" y="1410807"/>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Place screens to shield others from sparks.</a:t>
          </a:r>
          <a:endParaRPr lang="en-ZA" sz="1500" kern="1200"/>
        </a:p>
      </dsp:txBody>
      <dsp:txXfrm>
        <a:off x="930384" y="1410807"/>
        <a:ext cx="2012751" cy="1207650"/>
      </dsp:txXfrm>
    </dsp:sp>
    <dsp:sp modelId="{60BD4444-1B3C-4A07-8657-35F9B3E12CF6}">
      <dsp:nvSpPr>
        <dsp:cNvPr id="0" name=""/>
        <dsp:cNvSpPr/>
      </dsp:nvSpPr>
      <dsp:spPr>
        <a:xfrm>
          <a:off x="3144410" y="1410807"/>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Hold grinder firmly before starting to prevent torque from twisting it.</a:t>
          </a:r>
          <a:endParaRPr lang="en-ZA" sz="1500" kern="1200"/>
        </a:p>
      </dsp:txBody>
      <dsp:txXfrm>
        <a:off x="3144410" y="1410807"/>
        <a:ext cx="2012751" cy="1207650"/>
      </dsp:txXfrm>
    </dsp:sp>
    <dsp:sp modelId="{24115895-E3C4-42C3-9C06-41840235A2B3}">
      <dsp:nvSpPr>
        <dsp:cNvPr id="0" name=""/>
        <dsp:cNvSpPr/>
      </dsp:nvSpPr>
      <dsp:spPr>
        <a:xfrm>
          <a:off x="5358437" y="1410807"/>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Apply constant pressure when the grinding stone contacts the workpiece.</a:t>
          </a:r>
          <a:endParaRPr lang="en-ZA" sz="1500" kern="1200"/>
        </a:p>
      </dsp:txBody>
      <dsp:txXfrm>
        <a:off x="5358437" y="1410807"/>
        <a:ext cx="2012751" cy="1207650"/>
      </dsp:txXfrm>
    </dsp:sp>
    <dsp:sp modelId="{946C3A57-89F5-47D8-B4CF-51F8A63CC0E1}">
      <dsp:nvSpPr>
        <dsp:cNvPr id="0" name=""/>
        <dsp:cNvSpPr/>
      </dsp:nvSpPr>
      <dsp:spPr>
        <a:xfrm>
          <a:off x="7572464" y="1410807"/>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Position the grinder to direct sparks away from your body during grinding.</a:t>
          </a:r>
          <a:endParaRPr lang="en-ZA" sz="1500" kern="1200"/>
        </a:p>
      </dsp:txBody>
      <dsp:txXfrm>
        <a:off x="7572464" y="1410807"/>
        <a:ext cx="2012751" cy="1207650"/>
      </dsp:txXfrm>
    </dsp:sp>
    <dsp:sp modelId="{9389894D-493D-4A82-BE2B-75CCC14B472D}">
      <dsp:nvSpPr>
        <dsp:cNvPr id="0" name=""/>
        <dsp:cNvSpPr/>
      </dsp:nvSpPr>
      <dsp:spPr>
        <a:xfrm>
          <a:off x="3144410" y="2819733"/>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Never place a grinder down while the grinding stone is still rotating.</a:t>
          </a:r>
          <a:endParaRPr lang="en-ZA" sz="1500" kern="1200"/>
        </a:p>
      </dsp:txBody>
      <dsp:txXfrm>
        <a:off x="3144410" y="2819733"/>
        <a:ext cx="2012751" cy="1207650"/>
      </dsp:txXfrm>
    </dsp:sp>
    <dsp:sp modelId="{89AEEF1B-AEF6-46CA-96D8-373CE199A730}">
      <dsp:nvSpPr>
        <dsp:cNvPr id="0" name=""/>
        <dsp:cNvSpPr/>
      </dsp:nvSpPr>
      <dsp:spPr>
        <a:xfrm>
          <a:off x="5358437" y="2819733"/>
          <a:ext cx="2012751" cy="12076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Secure workpieces before starting any grinding or cutting tasks.</a:t>
          </a:r>
          <a:endParaRPr lang="en-ZA" sz="1500" kern="1200"/>
        </a:p>
      </dsp:txBody>
      <dsp:txXfrm>
        <a:off x="5358437" y="2819733"/>
        <a:ext cx="2012751" cy="1207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1AE7A-3994-49D9-A940-DC88588BAD0A}">
      <dsp:nvSpPr>
        <dsp:cNvPr id="0" name=""/>
        <dsp:cNvSpPr/>
      </dsp:nvSpPr>
      <dsp:spPr>
        <a:xfrm>
          <a:off x="229069" y="877"/>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Use the right socket with the right drive. </a:t>
          </a:r>
          <a:endParaRPr lang="en-ZA" sz="2700" kern="1200"/>
        </a:p>
      </dsp:txBody>
      <dsp:txXfrm>
        <a:off x="229069" y="877"/>
        <a:ext cx="2911097" cy="1746658"/>
      </dsp:txXfrm>
    </dsp:sp>
    <dsp:sp modelId="{6E81FA96-D070-49C1-9B9E-57E771EAC51E}">
      <dsp:nvSpPr>
        <dsp:cNvPr id="0" name=""/>
        <dsp:cNvSpPr/>
      </dsp:nvSpPr>
      <dsp:spPr>
        <a:xfrm>
          <a:off x="3431277" y="877"/>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Make sure that the socket is the right size for the bolt or nut. </a:t>
          </a:r>
          <a:endParaRPr lang="en-ZA" sz="2700" kern="1200" dirty="0"/>
        </a:p>
      </dsp:txBody>
      <dsp:txXfrm>
        <a:off x="3431277" y="877"/>
        <a:ext cx="2911097" cy="1746658"/>
      </dsp:txXfrm>
    </dsp:sp>
    <dsp:sp modelId="{BBF364E5-3094-4072-8C1D-904AE6EAAE36}">
      <dsp:nvSpPr>
        <dsp:cNvPr id="0" name=""/>
        <dsp:cNvSpPr/>
      </dsp:nvSpPr>
      <dsp:spPr>
        <a:xfrm>
          <a:off x="6633485" y="877"/>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Wear </a:t>
          </a:r>
          <a:r>
            <a:rPr lang="en-US" sz="2700" kern="1200" dirty="0"/>
            <a:t>personal protective equipment. </a:t>
          </a:r>
          <a:endParaRPr lang="en-ZA" sz="2700" kern="1200" dirty="0"/>
        </a:p>
      </dsp:txBody>
      <dsp:txXfrm>
        <a:off x="6633485" y="877"/>
        <a:ext cx="2911097" cy="1746658"/>
      </dsp:txXfrm>
    </dsp:sp>
    <dsp:sp modelId="{70B8830D-1849-458C-BE3B-1192622B2C62}">
      <dsp:nvSpPr>
        <dsp:cNvPr id="0" name=""/>
        <dsp:cNvSpPr/>
      </dsp:nvSpPr>
      <dsp:spPr>
        <a:xfrm>
          <a:off x="229069" y="2038646"/>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Do not use worn or cracked sockets. </a:t>
          </a:r>
          <a:endParaRPr lang="en-ZA" sz="2700" kern="1200"/>
        </a:p>
      </dsp:txBody>
      <dsp:txXfrm>
        <a:off x="229069" y="2038646"/>
        <a:ext cx="2911097" cy="1746658"/>
      </dsp:txXfrm>
    </dsp:sp>
    <dsp:sp modelId="{81E8D7AA-845C-427D-BC0C-2482338EE2A4}">
      <dsp:nvSpPr>
        <dsp:cNvPr id="0" name=""/>
        <dsp:cNvSpPr/>
      </dsp:nvSpPr>
      <dsp:spPr>
        <a:xfrm>
          <a:off x="3431277" y="2038646"/>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Do not repair damaged sockets but replace. </a:t>
          </a:r>
          <a:endParaRPr lang="en-ZA" sz="2700" kern="1200"/>
        </a:p>
      </dsp:txBody>
      <dsp:txXfrm>
        <a:off x="3431277" y="2038646"/>
        <a:ext cx="2911097" cy="1746658"/>
      </dsp:txXfrm>
    </dsp:sp>
    <dsp:sp modelId="{3C249AD9-73F7-4E18-BF34-3E75D02AB457}">
      <dsp:nvSpPr>
        <dsp:cNvPr id="0" name=""/>
        <dsp:cNvSpPr/>
      </dsp:nvSpPr>
      <dsp:spPr>
        <a:xfrm>
          <a:off x="6633485" y="2038646"/>
          <a:ext cx="2911097" cy="17466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Always use heavy-duty sockets.</a:t>
          </a:r>
          <a:endParaRPr lang="en-ZA" sz="2700" kern="1200"/>
        </a:p>
      </dsp:txBody>
      <dsp:txXfrm>
        <a:off x="6633485" y="2038646"/>
        <a:ext cx="2911097" cy="174665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9E6758-1FFD-2342-AA53-5F892B1F990B}" type="datetimeFigureOut">
              <a:rPr lang="en-US" smtClean="0"/>
              <a:t>12/19/2023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ED1F9-FCCD-C745-B4E9-70C8855F4689}" type="slidenum">
              <a:rPr lang="en-US" smtClean="0"/>
              <a:t>‹#›</a:t>
            </a:fld>
            <a:endParaRPr lang="en-US" dirty="0"/>
          </a:p>
        </p:txBody>
      </p:sp>
    </p:spTree>
    <p:extLst>
      <p:ext uri="{BB962C8B-B14F-4D97-AF65-F5344CB8AC3E}">
        <p14:creationId xmlns:p14="http://schemas.microsoft.com/office/powerpoint/2010/main" val="181989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F7E2D-7B8F-4F80-BF99-5B46D35C2FAD}" type="datetimeFigureOut">
              <a:rPr lang="en-ZA" smtClean="0"/>
              <a:t>2023/12/19</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46900-4EDF-44E7-B007-0B5AD608C128}" type="slidenum">
              <a:rPr lang="en-ZA" smtClean="0"/>
              <a:t>‹#›</a:t>
            </a:fld>
            <a:endParaRPr lang="en-ZA" dirty="0"/>
          </a:p>
        </p:txBody>
      </p:sp>
    </p:spTree>
    <p:extLst>
      <p:ext uri="{BB962C8B-B14F-4D97-AF65-F5344CB8AC3E}">
        <p14:creationId xmlns:p14="http://schemas.microsoft.com/office/powerpoint/2010/main" val="44655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pic>
        <p:nvPicPr>
          <p:cNvPr id="6" name="Picture 5"/>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
        <p:nvSpPr>
          <p:cNvPr id="7" name="Rectangle 6"/>
          <p:cNvSpPr/>
          <p:nvPr userDrawn="1"/>
        </p:nvSpPr>
        <p:spPr>
          <a:xfrm>
            <a:off x="448238" y="4720201"/>
            <a:ext cx="8659119" cy="17612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036851"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036851"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spTree>
    <p:extLst>
      <p:ext uri="{BB962C8B-B14F-4D97-AF65-F5344CB8AC3E}">
        <p14:creationId xmlns:p14="http://schemas.microsoft.com/office/powerpoint/2010/main" val="333278964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3" name="Text Placeholder 5"/>
          <p:cNvSpPr>
            <a:spLocks noGrp="1"/>
          </p:cNvSpPr>
          <p:nvPr>
            <p:ph type="body" sz="quarter" idx="10" hasCustomPrompt="1"/>
          </p:nvPr>
        </p:nvSpPr>
        <p:spPr>
          <a:xfrm>
            <a:off x="358589"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p>
        </p:txBody>
      </p:sp>
    </p:spTree>
    <p:extLst>
      <p:ext uri="{BB962C8B-B14F-4D97-AF65-F5344CB8AC3E}">
        <p14:creationId xmlns:p14="http://schemas.microsoft.com/office/powerpoint/2010/main" val="935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6"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a:t>Footnote</a:t>
            </a:r>
            <a:endParaRPr lang="en-GB" dirty="0"/>
          </a:p>
        </p:txBody>
      </p:sp>
    </p:spTree>
    <p:extLst>
      <p:ext uri="{BB962C8B-B14F-4D97-AF65-F5344CB8AC3E}">
        <p14:creationId xmlns:p14="http://schemas.microsoft.com/office/powerpoint/2010/main" val="48015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4 contacts with short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8" name="Picture Placeholder 2"/>
          <p:cNvSpPr>
            <a:spLocks noGrp="1"/>
          </p:cNvSpPr>
          <p:nvPr>
            <p:ph type="pic" sz="quarter" idx="50" hasCustomPrompt="1"/>
          </p:nvPr>
        </p:nvSpPr>
        <p:spPr>
          <a:xfrm>
            <a:off x="368301" y="3930637"/>
            <a:ext cx="1505323" cy="1416050"/>
          </a:xfrm>
        </p:spPr>
        <p:txBody>
          <a:bodyPr/>
          <a:lstStyle>
            <a:lvl1pPr marL="0" indent="0">
              <a:buNone/>
              <a:defRPr/>
            </a:lvl1pPr>
          </a:lstStyle>
          <a:p>
            <a:r>
              <a:rPr lang="en-US" dirty="0"/>
              <a:t>Add picture</a:t>
            </a:r>
            <a:endParaRPr lang="en-ZA" dirty="0"/>
          </a:p>
        </p:txBody>
      </p:sp>
      <p:sp>
        <p:nvSpPr>
          <p:cNvPr id="119" name="Text Placeholder 14"/>
          <p:cNvSpPr>
            <a:spLocks noGrp="1"/>
          </p:cNvSpPr>
          <p:nvPr>
            <p:ph type="body" sz="quarter" idx="51" hasCustomPrompt="1"/>
          </p:nvPr>
        </p:nvSpPr>
        <p:spPr>
          <a:xfrm>
            <a:off x="2044702"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0" name="Text Placeholder 14"/>
          <p:cNvSpPr>
            <a:spLocks noGrp="1"/>
          </p:cNvSpPr>
          <p:nvPr>
            <p:ph type="body" sz="quarter" idx="52" hasCustomPrompt="1"/>
          </p:nvPr>
        </p:nvSpPr>
        <p:spPr>
          <a:xfrm>
            <a:off x="2044702"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1" name="Text Placeholder 14"/>
          <p:cNvSpPr>
            <a:spLocks noGrp="1"/>
          </p:cNvSpPr>
          <p:nvPr>
            <p:ph type="body" sz="quarter" idx="53" hasCustomPrompt="1"/>
          </p:nvPr>
        </p:nvSpPr>
        <p:spPr>
          <a:xfrm>
            <a:off x="2044702"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22" name="Picture Placeholder 2"/>
          <p:cNvSpPr>
            <a:spLocks noGrp="1"/>
          </p:cNvSpPr>
          <p:nvPr>
            <p:ph type="pic" sz="quarter" idx="54" hasCustomPrompt="1"/>
          </p:nvPr>
        </p:nvSpPr>
        <p:spPr>
          <a:xfrm>
            <a:off x="6281085" y="3930637"/>
            <a:ext cx="1505323" cy="1416050"/>
          </a:xfrm>
        </p:spPr>
        <p:txBody>
          <a:bodyPr/>
          <a:lstStyle>
            <a:lvl1pPr marL="0" indent="0">
              <a:buNone/>
              <a:defRPr/>
            </a:lvl1pPr>
          </a:lstStyle>
          <a:p>
            <a:r>
              <a:rPr lang="en-US" dirty="0"/>
              <a:t>Add picture</a:t>
            </a:r>
            <a:endParaRPr lang="en-ZA" dirty="0"/>
          </a:p>
        </p:txBody>
      </p:sp>
      <p:sp>
        <p:nvSpPr>
          <p:cNvPr id="123" name="Text Placeholder 14"/>
          <p:cNvSpPr>
            <a:spLocks noGrp="1"/>
          </p:cNvSpPr>
          <p:nvPr>
            <p:ph type="body" sz="quarter" idx="55" hasCustomPrompt="1"/>
          </p:nvPr>
        </p:nvSpPr>
        <p:spPr>
          <a:xfrm>
            <a:off x="7957486"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4" name="Text Placeholder 14"/>
          <p:cNvSpPr>
            <a:spLocks noGrp="1"/>
          </p:cNvSpPr>
          <p:nvPr>
            <p:ph type="body" sz="quarter" idx="56" hasCustomPrompt="1"/>
          </p:nvPr>
        </p:nvSpPr>
        <p:spPr>
          <a:xfrm>
            <a:off x="7957486"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5" name="Text Placeholder 14"/>
          <p:cNvSpPr>
            <a:spLocks noGrp="1"/>
          </p:cNvSpPr>
          <p:nvPr>
            <p:ph type="body" sz="quarter" idx="57" hasCustomPrompt="1"/>
          </p:nvPr>
        </p:nvSpPr>
        <p:spPr>
          <a:xfrm>
            <a:off x="7957486"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22"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2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715817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2 contacts with long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3"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4413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084739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2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9" name="Content Placeholder 2"/>
          <p:cNvSpPr>
            <a:spLocks noGrp="1"/>
          </p:cNvSpPr>
          <p:nvPr>
            <p:ph idx="12" hasCustomPrompt="1"/>
          </p:nvPr>
        </p:nvSpPr>
        <p:spPr>
          <a:xfrm>
            <a:off x="6290049"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7" name="Text Placeholder 5"/>
          <p:cNvSpPr>
            <a:spLocks noGrp="1"/>
          </p:cNvSpPr>
          <p:nvPr>
            <p:ph type="body" sz="quarter" idx="11" hasCustomPrompt="1"/>
          </p:nvPr>
        </p:nvSpPr>
        <p:spPr>
          <a:xfrm>
            <a:off x="368301"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8" name="Text Placeholder 5"/>
          <p:cNvSpPr>
            <a:spLocks noGrp="1"/>
          </p:cNvSpPr>
          <p:nvPr>
            <p:ph type="body" sz="quarter" idx="13" hasCustomPrompt="1"/>
          </p:nvPr>
        </p:nvSpPr>
        <p:spPr>
          <a:xfrm>
            <a:off x="6290049"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422967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3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1" name="Content Placeholder 2"/>
          <p:cNvSpPr>
            <a:spLocks noGrp="1"/>
          </p:cNvSpPr>
          <p:nvPr>
            <p:ph idx="12" hasCustomPrompt="1"/>
          </p:nvPr>
        </p:nvSpPr>
        <p:spPr>
          <a:xfrm>
            <a:off x="4243577"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3" name="Content Placeholder 2"/>
          <p:cNvSpPr>
            <a:spLocks noGrp="1"/>
          </p:cNvSpPr>
          <p:nvPr>
            <p:ph idx="14" hasCustomPrompt="1"/>
          </p:nvPr>
        </p:nvSpPr>
        <p:spPr>
          <a:xfrm>
            <a:off x="8118849"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9" name="Text Placeholder 5"/>
          <p:cNvSpPr>
            <a:spLocks noGrp="1"/>
          </p:cNvSpPr>
          <p:nvPr>
            <p:ph type="body" sz="quarter" idx="11" hasCustomPrompt="1"/>
          </p:nvPr>
        </p:nvSpPr>
        <p:spPr>
          <a:xfrm>
            <a:off x="368301"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5" hasCustomPrompt="1"/>
          </p:nvPr>
        </p:nvSpPr>
        <p:spPr>
          <a:xfrm>
            <a:off x="4243577"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5" name="Text Placeholder 5"/>
          <p:cNvSpPr>
            <a:spLocks noGrp="1"/>
          </p:cNvSpPr>
          <p:nvPr>
            <p:ph type="body" sz="quarter" idx="16" hasCustomPrompt="1"/>
          </p:nvPr>
        </p:nvSpPr>
        <p:spPr>
          <a:xfrm>
            <a:off x="8118849"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138202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77382"/>
            <a:ext cx="5592849" cy="4707497"/>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6" name="Picture Placeholder 4"/>
          <p:cNvSpPr>
            <a:spLocks noGrp="1"/>
          </p:cNvSpPr>
          <p:nvPr>
            <p:ph type="pic" sz="quarter" idx="12" hasCustomPrompt="1"/>
          </p:nvPr>
        </p:nvSpPr>
        <p:spPr>
          <a:xfrm>
            <a:off x="6227296" y="1268413"/>
            <a:ext cx="5593229" cy="4716462"/>
          </a:xfrm>
        </p:spPr>
        <p:txBody>
          <a:bodyPr/>
          <a:lstStyle>
            <a:lvl1pPr marL="0" indent="0">
              <a:buNone/>
              <a:defRPr/>
            </a:lvl1pPr>
          </a:lstStyle>
          <a:p>
            <a:r>
              <a:rPr lang="en-US" dirty="0"/>
              <a:t>Add picture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51527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2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3378204"/>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0" y="1277378"/>
            <a:ext cx="5593229" cy="1947862"/>
          </a:xfrm>
        </p:spPr>
        <p:txBody>
          <a:bodyPr/>
          <a:lstStyle>
            <a:lvl1pPr marL="0" indent="0">
              <a:buNone/>
              <a:defRPr/>
            </a:lvl1pPr>
          </a:lstStyle>
          <a:p>
            <a:r>
              <a:rPr lang="en-US" dirty="0"/>
              <a:t>Add picture</a:t>
            </a:r>
            <a:endParaRPr lang="en-ZA" dirty="0"/>
          </a:p>
        </p:txBody>
      </p:sp>
      <p:sp>
        <p:nvSpPr>
          <p:cNvPr id="15" name="Content Placeholder 2"/>
          <p:cNvSpPr>
            <a:spLocks noGrp="1"/>
          </p:cNvSpPr>
          <p:nvPr>
            <p:ph idx="11" hasCustomPrompt="1"/>
          </p:nvPr>
        </p:nvSpPr>
        <p:spPr>
          <a:xfrm>
            <a:off x="6227298" y="1277382"/>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6" name="Picture Placeholder 4"/>
          <p:cNvSpPr>
            <a:spLocks noGrp="1"/>
          </p:cNvSpPr>
          <p:nvPr>
            <p:ph type="pic" sz="quarter" idx="12" hasCustomPrompt="1"/>
          </p:nvPr>
        </p:nvSpPr>
        <p:spPr>
          <a:xfrm>
            <a:off x="6227296" y="4037013"/>
            <a:ext cx="5593229" cy="1947862"/>
          </a:xfrm>
        </p:spPr>
        <p:txBody>
          <a:bodyPr/>
          <a:lstStyle>
            <a:lvl1pPr marL="0" indent="0">
              <a:buNone/>
              <a:defRPr/>
            </a:lvl1pPr>
          </a:lstStyle>
          <a:p>
            <a:r>
              <a:rPr lang="en-US" dirty="0"/>
              <a:t>Add picture</a:t>
            </a:r>
            <a:endParaRPr lang="en-ZA" dirty="0"/>
          </a:p>
        </p:txBody>
      </p:sp>
      <p:sp>
        <p:nvSpPr>
          <p:cNvPr id="7" name="Text Placeholder 5"/>
          <p:cNvSpPr>
            <a:spLocks noGrp="1"/>
          </p:cNvSpPr>
          <p:nvPr>
            <p:ph type="body" sz="quarter" idx="13"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686121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3"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1" y="1268417"/>
            <a:ext cx="3620995" cy="2010617"/>
          </a:xfrm>
        </p:spPr>
        <p:txBody>
          <a:bodyPr/>
          <a:lstStyle>
            <a:lvl1pPr marL="0" indent="0">
              <a:buNone/>
              <a:defRPr/>
            </a:lvl1pPr>
          </a:lstStyle>
          <a:p>
            <a:r>
              <a:rPr lang="en-US" dirty="0"/>
              <a:t>Add picture</a:t>
            </a:r>
            <a:endParaRPr lang="en-ZA" dirty="0"/>
          </a:p>
        </p:txBody>
      </p:sp>
      <p:sp>
        <p:nvSpPr>
          <p:cNvPr id="17" name="Content Placeholder 2"/>
          <p:cNvSpPr>
            <a:spLocks noGrp="1"/>
          </p:cNvSpPr>
          <p:nvPr>
            <p:ph idx="11" hasCustomPrompt="1"/>
          </p:nvPr>
        </p:nvSpPr>
        <p:spPr>
          <a:xfrm>
            <a:off x="4283918"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8" name="Picture Placeholder 4"/>
          <p:cNvSpPr>
            <a:spLocks noGrp="1"/>
          </p:cNvSpPr>
          <p:nvPr>
            <p:ph type="pic" sz="quarter" idx="12" hasCustomPrompt="1"/>
          </p:nvPr>
        </p:nvSpPr>
        <p:spPr>
          <a:xfrm>
            <a:off x="4283917" y="1268417"/>
            <a:ext cx="3620995" cy="2010617"/>
          </a:xfrm>
        </p:spPr>
        <p:txBody>
          <a:bodyPr/>
          <a:lstStyle>
            <a:lvl1pPr marL="0" indent="0">
              <a:buNone/>
              <a:defRPr/>
            </a:lvl1pPr>
          </a:lstStyle>
          <a:p>
            <a:r>
              <a:rPr lang="en-US" dirty="0"/>
              <a:t>Add picture</a:t>
            </a:r>
            <a:endParaRPr lang="en-ZA" dirty="0"/>
          </a:p>
        </p:txBody>
      </p:sp>
      <p:sp>
        <p:nvSpPr>
          <p:cNvPr id="19" name="Content Placeholder 2"/>
          <p:cNvSpPr>
            <a:spLocks noGrp="1"/>
          </p:cNvSpPr>
          <p:nvPr>
            <p:ph idx="13" hasCustomPrompt="1"/>
          </p:nvPr>
        </p:nvSpPr>
        <p:spPr>
          <a:xfrm>
            <a:off x="8199531"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20" name="Picture Placeholder 4"/>
          <p:cNvSpPr>
            <a:spLocks noGrp="1"/>
          </p:cNvSpPr>
          <p:nvPr>
            <p:ph type="pic" sz="quarter" idx="14" hasCustomPrompt="1"/>
          </p:nvPr>
        </p:nvSpPr>
        <p:spPr>
          <a:xfrm>
            <a:off x="8199532" y="1268417"/>
            <a:ext cx="3620995" cy="2010617"/>
          </a:xfrm>
        </p:spPr>
        <p:txBody>
          <a:bodyPr/>
          <a:lstStyle>
            <a:lvl1pPr marL="0" indent="0">
              <a:buNone/>
              <a:defRPr/>
            </a:lvl1pPr>
          </a:lstStyle>
          <a:p>
            <a:r>
              <a:rPr lang="en-US" dirty="0"/>
              <a:t>Add picture</a:t>
            </a:r>
            <a:endParaRPr lang="en-ZA" dirty="0"/>
          </a:p>
        </p:txBody>
      </p:sp>
      <p:sp>
        <p:nvSpPr>
          <p:cNvPr id="9" name="Text Placeholder 5"/>
          <p:cNvSpPr>
            <a:spLocks noGrp="1"/>
          </p:cNvSpPr>
          <p:nvPr>
            <p:ph type="body" sz="quarter" idx="15"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22031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urple bloc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sp>
        <p:nvSpPr>
          <p:cNvPr id="7" name="Rectangle 6"/>
          <p:cNvSpPr/>
          <p:nvPr userDrawn="1"/>
        </p:nvSpPr>
        <p:spPr>
          <a:xfrm>
            <a:off x="448238" y="4720201"/>
            <a:ext cx="8659119" cy="1761285"/>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3" y="4980501"/>
            <a:ext cx="80517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3" y="5439804"/>
            <a:ext cx="80517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8" name="Picture 7"/>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Tree>
    <p:extLst>
      <p:ext uri="{BB962C8B-B14F-4D97-AF65-F5344CB8AC3E}">
        <p14:creationId xmlns:p14="http://schemas.microsoft.com/office/powerpoint/2010/main" val="3005538936"/>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mp;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68413"/>
            <a:ext cx="11452225" cy="4388316"/>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4"/>
          <p:cNvSpPr>
            <a:spLocks noGrp="1"/>
          </p:cNvSpPr>
          <p:nvPr>
            <p:ph type="body" sz="quarter" idx="10" hasCustomPrompt="1"/>
          </p:nvPr>
        </p:nvSpPr>
        <p:spPr>
          <a:xfrm>
            <a:off x="368302" y="5814833"/>
            <a:ext cx="11452225" cy="268661"/>
          </a:xfrm>
        </p:spPr>
        <p:txBody>
          <a:bodyPr anchor="b"/>
          <a:lstStyle>
            <a:lvl1pPr marL="0" indent="0">
              <a:buNone/>
              <a:defRPr sz="675" i="1">
                <a:solidFill>
                  <a:schemeClr val="tx2"/>
                </a:solidFill>
              </a:defRPr>
            </a:lvl1pPr>
          </a:lstStyle>
          <a:p>
            <a:pPr lvl="0"/>
            <a:r>
              <a:rPr lang="en-US" dirty="0"/>
              <a:t>Add footnote/source</a:t>
            </a:r>
            <a:endParaRPr lang="en-ZA" dirty="0"/>
          </a:p>
        </p:txBody>
      </p:sp>
      <p:sp>
        <p:nvSpPr>
          <p:cNvPr id="6" name="Text Placeholder 5"/>
          <p:cNvSpPr>
            <a:spLocks noGrp="1"/>
          </p:cNvSpPr>
          <p:nvPr>
            <p:ph type="body" sz="quarter" idx="11"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920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9881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743601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3377267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409716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4638-71E4-0FAF-2B1F-76055F47B154}"/>
              </a:ext>
            </a:extLst>
          </p:cNvPr>
          <p:cNvSpPr/>
          <p:nvPr userDrawn="1"/>
        </p:nvSpPr>
        <p:spPr>
          <a:xfrm>
            <a:off x="-103239" y="-132735"/>
            <a:ext cx="12447639" cy="715296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DACAD-5533-EB49-A05F-F249586CD4D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248BA8-8123-464F-8787-17D4FACE0D2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B1C1A-222A-2248-A180-F124D3CB989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A4EDB70F-8BE0-8B45-8193-BB3C130E30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7045014-7A5F-8340-91D6-42C7F09264D8}"/>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pic>
        <p:nvPicPr>
          <p:cNvPr id="8" name="Picture 7" descr="Logo, company name&#10;&#10;Description automatically generated">
            <a:extLst>
              <a:ext uri="{FF2B5EF4-FFF2-40B4-BE49-F238E27FC236}">
                <a16:creationId xmlns:a16="http://schemas.microsoft.com/office/drawing/2014/main" id="{4571D86C-4019-ACDE-37E8-F01AE1AFE2D7}"/>
              </a:ext>
            </a:extLst>
          </p:cNvPr>
          <p:cNvPicPr>
            <a:picLocks noChangeAspect="1"/>
          </p:cNvPicPr>
          <p:nvPr userDrawn="1"/>
        </p:nvPicPr>
        <p:blipFill>
          <a:blip r:embed="rId2"/>
          <a:stretch>
            <a:fillRect/>
          </a:stretch>
        </p:blipFill>
        <p:spPr>
          <a:xfrm>
            <a:off x="10534380" y="5979065"/>
            <a:ext cx="1397644" cy="739749"/>
          </a:xfrm>
          <a:prstGeom prst="rect">
            <a:avLst/>
          </a:prstGeom>
        </p:spPr>
      </p:pic>
    </p:spTree>
    <p:extLst>
      <p:ext uri="{BB962C8B-B14F-4D97-AF65-F5344CB8AC3E}">
        <p14:creationId xmlns:p14="http://schemas.microsoft.com/office/powerpoint/2010/main" val="2066204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071-DC71-004B-A2AD-15909A40A0EF}"/>
              </a:ext>
            </a:extLst>
          </p:cNvPr>
          <p:cNvSpPr>
            <a:spLocks noGrp="1"/>
          </p:cNvSpPr>
          <p:nvPr>
            <p:ph type="title"/>
          </p:nvPr>
        </p:nvSpPr>
        <p:spPr>
          <a:xfrm>
            <a:off x="838200" y="365125"/>
            <a:ext cx="10515600" cy="1325563"/>
          </a:xfrm>
          <a:prstGeom prst="rect">
            <a:avLst/>
          </a:prstGeo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679F8D8-701B-4B43-9268-9187A7DF049F}"/>
              </a:ext>
            </a:extLst>
          </p:cNvPr>
          <p:cNvSpPr>
            <a:spLocks noGrp="1"/>
          </p:cNvSpPr>
          <p:nvPr>
            <p:ph sz="half" idx="1"/>
          </p:nvPr>
        </p:nvSpPr>
        <p:spPr>
          <a:xfrm>
            <a:off x="838200" y="1825625"/>
            <a:ext cx="5181600" cy="4351338"/>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1AD85C47-3FA8-6D4D-8F46-507292BE0BE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E44823E-D252-9B4D-BC9F-26A80167F35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6" name="Footer Placeholder 5">
            <a:extLst>
              <a:ext uri="{FF2B5EF4-FFF2-40B4-BE49-F238E27FC236}">
                <a16:creationId xmlns:a16="http://schemas.microsoft.com/office/drawing/2014/main" id="{3EE5AA73-3148-F541-A422-BCDE9115E17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D3A8795-A062-0F4F-9C4C-B40F931E00C9}"/>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243204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D1EA9BE-03B6-114D-ABD5-F27673233D07}"/>
              </a:ext>
            </a:extLst>
          </p:cNvPr>
          <p:cNvGrpSpPr/>
          <p:nvPr userDrawn="1"/>
        </p:nvGrpSpPr>
        <p:grpSpPr>
          <a:xfrm rot="16200000">
            <a:off x="9972046" y="3157585"/>
            <a:ext cx="1125740" cy="3289510"/>
            <a:chOff x="7788222" y="-853784"/>
            <a:chExt cx="1142236" cy="3337712"/>
          </a:xfrm>
        </p:grpSpPr>
        <p:sp>
          <p:nvSpPr>
            <p:cNvPr id="11" name="Rectangle 10">
              <a:extLst>
                <a:ext uri="{FF2B5EF4-FFF2-40B4-BE49-F238E27FC236}">
                  <a16:creationId xmlns:a16="http://schemas.microsoft.com/office/drawing/2014/main" id="{6ED100AC-B63B-EA43-B395-13ED8E22D95C}"/>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DE5978E-0A5C-004D-89AF-800C8535A958}"/>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786BB961-E90A-754C-97AC-20931F7B221A}"/>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9AA1D69-7377-2648-A75A-A459118DAA94}"/>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F5DA07-CD7D-EA42-A42F-6ADCBBA2D0E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DEE3F9-1A00-374D-9699-24B00CDDEF4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2A65176-131F-E743-AC14-747DD4F377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56F914-3EF8-2943-B653-E1D6F541FE2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5292A1-626E-C24D-AC7A-EA584BB8C80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8" name="Footer Placeholder 7">
            <a:extLst>
              <a:ext uri="{FF2B5EF4-FFF2-40B4-BE49-F238E27FC236}">
                <a16:creationId xmlns:a16="http://schemas.microsoft.com/office/drawing/2014/main" id="{3802A129-E81E-1F4A-B93B-1667B006073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C102272C-D3D9-6B4C-A691-76B171D386DA}"/>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792814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076B-0A7B-5F49-ACFE-26F025857A2A}"/>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AECE7FF-3C8B-294E-91AD-CE353FF44B24}"/>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4" name="Footer Placeholder 3">
            <a:extLst>
              <a:ext uri="{FF2B5EF4-FFF2-40B4-BE49-F238E27FC236}">
                <a16:creationId xmlns:a16="http://schemas.microsoft.com/office/drawing/2014/main" id="{A7633F6C-5156-FB40-BDF6-A8BCF10154E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1DEC2202-98EA-604B-A88D-88EA1679D88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656715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60FB9-06F2-7B41-82A7-EF13F5EBF105}"/>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3" name="Footer Placeholder 2">
            <a:extLst>
              <a:ext uri="{FF2B5EF4-FFF2-40B4-BE49-F238E27FC236}">
                <a16:creationId xmlns:a16="http://schemas.microsoft.com/office/drawing/2014/main" id="{51B5ED38-02FF-7E44-A24F-0DDC3622A24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0B77978-8E2C-554E-A334-12B4D06A7B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37389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bg1"/>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178342465"/>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3408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97BD-E4C0-C94F-9C0B-3D857BC0CE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97B625F-5D86-DC4F-8CB2-2DEAF21B852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549BA68-0243-E74D-9264-A088BF9A133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0A9CF2-C08A-EC49-B3BD-CADF7BC4A84D}"/>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6" name="Footer Placeholder 5">
            <a:extLst>
              <a:ext uri="{FF2B5EF4-FFF2-40B4-BE49-F238E27FC236}">
                <a16:creationId xmlns:a16="http://schemas.microsoft.com/office/drawing/2014/main" id="{03B65527-2ACF-3C45-BE81-A79E9A13072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5AD5291-1D40-044A-BF88-15F9E1894CF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501828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8C81-5013-C949-AE05-5A80D1BD1B7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A7C8ED-68F6-1040-91D7-9D1D8D6C6ECE}"/>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9579E-AA4C-6944-9459-3D2271FBE33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52188957-E494-5A4E-97AC-246F046624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D559959-9E5D-0042-8293-C7E85646708B}"/>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598055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A9BD5-D74E-E342-8F9D-893CBF01CF6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EB4556-A0D5-CF47-8C0D-FE38A729284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6F0F5D-E94C-4948-AB4E-03EC32583F3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12/19/2023</a:t>
            </a:fld>
            <a:endParaRPr lang="en-US" dirty="0"/>
          </a:p>
        </p:txBody>
      </p:sp>
      <p:sp>
        <p:nvSpPr>
          <p:cNvPr id="5" name="Footer Placeholder 4">
            <a:extLst>
              <a:ext uri="{FF2B5EF4-FFF2-40B4-BE49-F238E27FC236}">
                <a16:creationId xmlns:a16="http://schemas.microsoft.com/office/drawing/2014/main" id="{FD7ADB57-5874-9241-BC6E-F451DD94A99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693C921-CA64-3E4D-BAB4-D47F37A33A2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2040119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4ECC-0316-9B4D-AB80-F6F172CD986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4441B-56D2-6D4C-BA25-6DD0F0CC1F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2BBFB3-12DA-2545-9315-A65F168D091A}"/>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5" name="Footer Placeholder 4">
            <a:extLst>
              <a:ext uri="{FF2B5EF4-FFF2-40B4-BE49-F238E27FC236}">
                <a16:creationId xmlns:a16="http://schemas.microsoft.com/office/drawing/2014/main" id="{9882C66F-ED31-D54F-AAA1-65FA92DBAC1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D3CFFF-55E4-D34C-A3A1-F6B1CF746204}"/>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3834419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E128-B951-6F4A-8139-79D17D0AD72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51617E-9188-0B4F-B89D-1422A0DFC4FA}"/>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0ABDC8-8CDF-6D46-8390-73C07F6A20C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5" name="Footer Placeholder 4">
            <a:extLst>
              <a:ext uri="{FF2B5EF4-FFF2-40B4-BE49-F238E27FC236}">
                <a16:creationId xmlns:a16="http://schemas.microsoft.com/office/drawing/2014/main" id="{773E8FA1-6AFD-9E44-8F1F-2D9765A8211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54E63E-E478-B44B-B8FD-98F41D411113}"/>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837280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A520-659A-E542-873D-40DBE2DF468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E98244-8435-A54E-9A73-07EDEAE5C64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4DA460-3957-A34B-83C8-DA8C4EB42E7B}"/>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5" name="Footer Placeholder 4">
            <a:extLst>
              <a:ext uri="{FF2B5EF4-FFF2-40B4-BE49-F238E27FC236}">
                <a16:creationId xmlns:a16="http://schemas.microsoft.com/office/drawing/2014/main" id="{2A1A16F1-3393-8244-90B4-B1E1D7CBA5C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7CBD8A6-59B1-2D48-8CBA-B76EA261101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467693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E83-E7D8-814B-8D2D-3A914C1CCB8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A1BE98-9061-B64D-8020-DC8EC1195C9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5A7D3C-AB6B-A54B-B5EF-74A2203E8C8A}"/>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36F402-1209-1B4C-AECB-5D862BE29B36}"/>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6" name="Footer Placeholder 5">
            <a:extLst>
              <a:ext uri="{FF2B5EF4-FFF2-40B4-BE49-F238E27FC236}">
                <a16:creationId xmlns:a16="http://schemas.microsoft.com/office/drawing/2014/main" id="{F0E9049E-57A1-4340-A04C-1B3B5C87336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63B47D4-87E8-0640-A985-60AD26EFD4D5}"/>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5022000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2FE2-5FD9-BC48-8380-8E6B3F092C89}"/>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86B8C7-2EE7-E742-92C1-26EA9CEF830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51DC26-0ECF-144B-9D95-BA68D67F4853}"/>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4734C9-C343-D243-AAE1-D7B9DA53BC4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07EB19-D9E4-B041-B407-B766F44A2C5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BA1474-CEA3-B542-A1D1-291790876FD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8" name="Footer Placeholder 7">
            <a:extLst>
              <a:ext uri="{FF2B5EF4-FFF2-40B4-BE49-F238E27FC236}">
                <a16:creationId xmlns:a16="http://schemas.microsoft.com/office/drawing/2014/main" id="{473BAA2B-1AC4-1245-A8EF-301A03E77AF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36CF2346-B5C3-6F4A-A618-D44B1A66366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4756203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E8C9-298C-E743-A715-CD21905FAF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904939-D045-F142-81BE-3EE578198393}"/>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4" name="Footer Placeholder 3">
            <a:extLst>
              <a:ext uri="{FF2B5EF4-FFF2-40B4-BE49-F238E27FC236}">
                <a16:creationId xmlns:a16="http://schemas.microsoft.com/office/drawing/2014/main" id="{215DF99E-9B6C-E147-BE53-6EDCA3ED049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E871B60-B176-F944-9F4D-7047CC86635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19917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4" name="Picture 3">
            <a:extLst>
              <a:ext uri="{FF2B5EF4-FFF2-40B4-BE49-F238E27FC236}">
                <a16:creationId xmlns:a16="http://schemas.microsoft.com/office/drawing/2014/main" id="{87F0AD7F-E5E1-7A4B-9681-4E8102DE5A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80243" y="4856650"/>
            <a:ext cx="4889500" cy="1790700"/>
          </a:xfrm>
          <a:prstGeom prst="rect">
            <a:avLst/>
          </a:prstGeom>
        </p:spPr>
      </p:pic>
    </p:spTree>
    <p:extLst>
      <p:ext uri="{BB962C8B-B14F-4D97-AF65-F5344CB8AC3E}">
        <p14:creationId xmlns:p14="http://schemas.microsoft.com/office/powerpoint/2010/main" val="1128063979"/>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10480-2FF3-114A-AD61-996B009C8ED9}"/>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3" name="Footer Placeholder 2">
            <a:extLst>
              <a:ext uri="{FF2B5EF4-FFF2-40B4-BE49-F238E27FC236}">
                <a16:creationId xmlns:a16="http://schemas.microsoft.com/office/drawing/2014/main" id="{BA33D9D4-287F-C04E-B4FB-33868B79630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A68E41D9-66A6-C847-82EB-430BB1AF38B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595258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2DF3-0371-CB47-92F1-B6C658B870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D0C23E-303A-EF40-98EF-94B1887EAD0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A1629A-8C14-8640-B745-DD2B3B358DE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7D307E-125F-E445-B064-09AAB9AFA65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6" name="Footer Placeholder 5">
            <a:extLst>
              <a:ext uri="{FF2B5EF4-FFF2-40B4-BE49-F238E27FC236}">
                <a16:creationId xmlns:a16="http://schemas.microsoft.com/office/drawing/2014/main" id="{45F28C29-BA94-6344-88BD-9B674D36AB0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5E0C4DA-EEA4-C849-BFD1-31F9EE6A351F}"/>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998560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4A4C-DED4-8441-B815-05551ACDE0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DDCFAEB-3F86-1644-8A02-9ABBCEB4F6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047256A-5446-B849-9ACA-C639B116C37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28BBCF-3563-B942-9FDC-4548448E8D5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6" name="Footer Placeholder 5">
            <a:extLst>
              <a:ext uri="{FF2B5EF4-FFF2-40B4-BE49-F238E27FC236}">
                <a16:creationId xmlns:a16="http://schemas.microsoft.com/office/drawing/2014/main" id="{7273697A-CC70-2D4C-A287-BA49634FA17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8A289DD-4185-2943-83FB-7043170B624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2855130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6B93-B293-E24F-B1FE-A029EEFFE6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8176F4-DE5A-3B47-870B-2A15339BA5D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60F4A8-63C5-3842-83F1-E3CEFF225DA5}"/>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5" name="Footer Placeholder 4">
            <a:extLst>
              <a:ext uri="{FF2B5EF4-FFF2-40B4-BE49-F238E27FC236}">
                <a16:creationId xmlns:a16="http://schemas.microsoft.com/office/drawing/2014/main" id="{2645A456-3F77-5341-A36A-28DF88EB931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0F9599-DB12-5549-88B8-E4D2D0C3949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9702740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6E25F-890A-2544-B20C-CB7E978AB72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5E3DEE-D335-AD40-AA9A-1643877477CC}"/>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73BB04-C89A-1F4F-B8DE-33BE04FD4862}"/>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12/19/2023</a:t>
            </a:fld>
            <a:endParaRPr lang="en-US" dirty="0"/>
          </a:p>
        </p:txBody>
      </p:sp>
      <p:sp>
        <p:nvSpPr>
          <p:cNvPr id="5" name="Footer Placeholder 4">
            <a:extLst>
              <a:ext uri="{FF2B5EF4-FFF2-40B4-BE49-F238E27FC236}">
                <a16:creationId xmlns:a16="http://schemas.microsoft.com/office/drawing/2014/main" id="{05241307-61F3-AA44-AA6F-779AD8EBEF9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22432E9-C468-2C42-8F1E-756F2527FDD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113926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CF38-EEB4-6443-8484-468CAB1C9E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4B0D6186-38B9-3C42-8FA9-755CB1539F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C14FDB84-DCEF-224F-B495-93BEB600AD75}"/>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5" name="Footer Placeholder 4">
            <a:extLst>
              <a:ext uri="{FF2B5EF4-FFF2-40B4-BE49-F238E27FC236}">
                <a16:creationId xmlns:a16="http://schemas.microsoft.com/office/drawing/2014/main" id="{680AC5FD-41D5-F14B-86D3-6D5D7C2181A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CDB7C4-B84B-124F-99EE-1ACB56AC0DE2}"/>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5413105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47A-B069-E045-9BAA-B40F9DF3D727}"/>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1E1E23D-F948-354A-A427-5388C30BCEC5}"/>
              </a:ext>
            </a:extLst>
          </p:cNvPr>
          <p:cNvSpPr>
            <a:spLocks noGrp="1"/>
          </p:cNvSpPr>
          <p:nvPr>
            <p:ph idx="1"/>
          </p:nvPr>
        </p:nvSpPr>
        <p:spPr>
          <a:xfrm>
            <a:off x="838200" y="1825625"/>
            <a:ext cx="10515600" cy="4351338"/>
          </a:xfrm>
          <a:prstGeom prst="rect">
            <a:avLst/>
          </a:prstGeom>
        </p:spPr>
        <p:txBody>
          <a:bodyPr/>
          <a:lstStyle>
            <a:lvl1pPr marL="228600" indent="-228600">
              <a:buClr>
                <a:srgbClr val="EC6422"/>
              </a:buClr>
              <a:buFont typeface="Wingdings" pitchFamily="2" charset="2"/>
              <a:buChar char="§"/>
              <a:defRPr>
                <a:latin typeface="Arial" panose="020B0604020202020204" pitchFamily="34" charset="0"/>
                <a:cs typeface="Arial" panose="020B0604020202020204" pitchFamily="34" charset="0"/>
              </a:defRPr>
            </a:lvl1pPr>
            <a:lvl2pPr marL="685800" indent="-228600">
              <a:buClr>
                <a:srgbClr val="EC6422"/>
              </a:buClr>
              <a:buFont typeface="Wingdings" pitchFamily="2" charset="2"/>
              <a:buChar char="§"/>
              <a:defRPr>
                <a:latin typeface="Arial" panose="020B0604020202020204" pitchFamily="34" charset="0"/>
                <a:cs typeface="Arial" panose="020B0604020202020204" pitchFamily="34" charset="0"/>
              </a:defRPr>
            </a:lvl2pPr>
            <a:lvl3pPr marL="1143000" indent="-228600">
              <a:buClr>
                <a:srgbClr val="EC6422"/>
              </a:buClr>
              <a:buFont typeface="Wingdings" pitchFamily="2" charset="2"/>
              <a:buChar char="§"/>
              <a:defRPr>
                <a:latin typeface="Arial" panose="020B0604020202020204" pitchFamily="34" charset="0"/>
                <a:cs typeface="Arial" panose="020B0604020202020204" pitchFamily="34" charset="0"/>
              </a:defRPr>
            </a:lvl3pPr>
            <a:lvl4pPr marL="1600200" indent="-228600">
              <a:buClr>
                <a:srgbClr val="EC6422"/>
              </a:buClr>
              <a:buFont typeface="Wingdings" pitchFamily="2" charset="2"/>
              <a:buChar char="§"/>
              <a:defRPr>
                <a:latin typeface="Arial" panose="020B0604020202020204" pitchFamily="34" charset="0"/>
                <a:cs typeface="Arial" panose="020B0604020202020204" pitchFamily="34" charset="0"/>
              </a:defRPr>
            </a:lvl4pPr>
            <a:lvl5pPr marL="2057400" indent="-228600">
              <a:buClr>
                <a:srgbClr val="EC6422"/>
              </a:buClr>
              <a:buFont typeface="Wingdings" pitchFamily="2" charset="2"/>
              <a:buChar char="§"/>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C3D3DB-E73B-D341-A5F6-2807873B6DDE}"/>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5" name="Footer Placeholder 4">
            <a:extLst>
              <a:ext uri="{FF2B5EF4-FFF2-40B4-BE49-F238E27FC236}">
                <a16:creationId xmlns:a16="http://schemas.microsoft.com/office/drawing/2014/main" id="{AC68E1B9-22BF-B949-99ED-0CD9D8B7B4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E86079D-3FD4-524B-A72E-A62A5406C9B0}"/>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14541650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68F-B914-904F-BD8B-6D922F7CFDB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E79933-4C16-9546-A32D-7B8BF2394A7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CC3-84B8-E143-9575-283CCE3FA0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5" name="Footer Placeholder 4">
            <a:extLst>
              <a:ext uri="{FF2B5EF4-FFF2-40B4-BE49-F238E27FC236}">
                <a16:creationId xmlns:a16="http://schemas.microsoft.com/office/drawing/2014/main" id="{51D927DF-CE8C-4944-90EB-9D553DF4309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6930D9A-89C3-3D44-BD1F-1FF9C8B26048}"/>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7590393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7B81-833E-6D44-B649-A25821C0DEA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9CD07F-5475-7B4F-98B0-4B4C2C410A14}"/>
              </a:ext>
            </a:extLst>
          </p:cNvPr>
          <p:cNvSpPr>
            <a:spLocks noGrp="1"/>
          </p:cNvSpPr>
          <p:nvPr>
            <p:ph sz="half" idx="1"/>
          </p:nvPr>
        </p:nvSpPr>
        <p:spPr>
          <a:xfrm>
            <a:off x="838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3566491-B362-5642-A9D7-EB1AA9787726}"/>
              </a:ext>
            </a:extLst>
          </p:cNvPr>
          <p:cNvSpPr>
            <a:spLocks noGrp="1"/>
          </p:cNvSpPr>
          <p:nvPr>
            <p:ph sz="half" idx="2"/>
          </p:nvPr>
        </p:nvSpPr>
        <p:spPr>
          <a:xfrm>
            <a:off x="6172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977C654-EB31-5E44-8E46-61B3F721EDC6}"/>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6" name="Footer Placeholder 5">
            <a:extLst>
              <a:ext uri="{FF2B5EF4-FFF2-40B4-BE49-F238E27FC236}">
                <a16:creationId xmlns:a16="http://schemas.microsoft.com/office/drawing/2014/main" id="{C5F25CF6-730E-4449-A36C-FE714759F22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6CCD8CC-FE9D-0947-8862-397DE468E26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653745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6B81-DC92-4F4E-BC05-DFB89B4EF320}"/>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1EC4F4-5F10-6D42-8DFC-EBF8D2B1F9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A757B0-023B-FC4B-AF8B-578FC8D4ECE2}"/>
              </a:ext>
            </a:extLst>
          </p:cNvPr>
          <p:cNvSpPr>
            <a:spLocks noGrp="1"/>
          </p:cNvSpPr>
          <p:nvPr>
            <p:ph sz="half" idx="2"/>
          </p:nvPr>
        </p:nvSpPr>
        <p:spPr>
          <a:xfrm>
            <a:off x="839788" y="2505075"/>
            <a:ext cx="5157787"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ED0E5CAE-2FD6-204D-A89E-DE2776DF046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DA03D0-0C06-B745-AE14-21FA0B19205D}"/>
              </a:ext>
            </a:extLst>
          </p:cNvPr>
          <p:cNvSpPr>
            <a:spLocks noGrp="1"/>
          </p:cNvSpPr>
          <p:nvPr>
            <p:ph sz="quarter" idx="4"/>
          </p:nvPr>
        </p:nvSpPr>
        <p:spPr>
          <a:xfrm>
            <a:off x="6172200" y="2505075"/>
            <a:ext cx="5183188"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57350" indent="-28575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C7E3F896-0592-7C41-B04D-88E8E814CF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8" name="Footer Placeholder 7">
            <a:extLst>
              <a:ext uri="{FF2B5EF4-FFF2-40B4-BE49-F238E27FC236}">
                <a16:creationId xmlns:a16="http://schemas.microsoft.com/office/drawing/2014/main" id="{51399C56-A9F6-3F4E-ACF9-5E31660147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A524ACC0-2272-284D-9AC9-6D424F140B2A}"/>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6213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5" name="Straight Connector 14"/>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654312877"/>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DD1C-FD96-6A48-9383-D03DCCFFA0C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2BD0D7-9488-244D-BAD5-4636DA6174E8}"/>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4" name="Footer Placeholder 3">
            <a:extLst>
              <a:ext uri="{FF2B5EF4-FFF2-40B4-BE49-F238E27FC236}">
                <a16:creationId xmlns:a16="http://schemas.microsoft.com/office/drawing/2014/main" id="{1497AE11-B0F8-3642-8724-C4FFCE4D02B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F46044B-C122-6646-AA2E-5B1CF4ABE94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6370722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B5C22-589A-E744-80E9-E5F5CBAFE9F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3" name="Footer Placeholder 2">
            <a:extLst>
              <a:ext uri="{FF2B5EF4-FFF2-40B4-BE49-F238E27FC236}">
                <a16:creationId xmlns:a16="http://schemas.microsoft.com/office/drawing/2014/main" id="{12861928-C934-D84E-B36B-6B412EEFC1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1975E57-13B0-DB42-B329-78F65436FF2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2508651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39F3-F0BE-2847-8B1E-B44852DB30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4E5A1-ED51-2149-A8DC-05C43962F896}"/>
              </a:ext>
            </a:extLst>
          </p:cNvPr>
          <p:cNvSpPr>
            <a:spLocks noGrp="1"/>
          </p:cNvSpPr>
          <p:nvPr>
            <p:ph idx="1"/>
          </p:nvPr>
        </p:nvSpPr>
        <p:spPr>
          <a:xfrm>
            <a:off x="5183188" y="987425"/>
            <a:ext cx="6172200" cy="4873625"/>
          </a:xfrm>
          <a:prstGeom prst="rect">
            <a:avLst/>
          </a:prstGeom>
        </p:spPr>
        <p:txBody>
          <a:bodyPr/>
          <a:lstStyle>
            <a:lvl1pPr marL="228600" indent="-228600">
              <a:buClr>
                <a:srgbClr val="EC6422"/>
              </a:buClr>
              <a:buFont typeface="Wingdings" pitchFamily="2" charset="2"/>
              <a:buChar char="§"/>
              <a:defRPr sz="3200"/>
            </a:lvl1pPr>
            <a:lvl2pPr marL="685800" indent="-228600">
              <a:buClr>
                <a:srgbClr val="EC6422"/>
              </a:buClr>
              <a:buFont typeface="Wingdings" pitchFamily="2" charset="2"/>
              <a:buChar char="§"/>
              <a:defRPr sz="2800"/>
            </a:lvl2pPr>
            <a:lvl3pPr marL="1143000" indent="-228600">
              <a:buClr>
                <a:srgbClr val="EC6422"/>
              </a:buClr>
              <a:buFont typeface="Wingdings" pitchFamily="2" charset="2"/>
              <a:buChar char="§"/>
              <a:defRPr sz="2400"/>
            </a:lvl3pPr>
            <a:lvl4pPr marL="1600200" indent="-228600">
              <a:buClr>
                <a:srgbClr val="EC6422"/>
              </a:buClr>
              <a:buFont typeface="Wingdings" pitchFamily="2" charset="2"/>
              <a:buChar char="§"/>
              <a:defRPr sz="2000"/>
            </a:lvl4pPr>
            <a:lvl5pPr marL="2057400" indent="-228600">
              <a:buClr>
                <a:srgbClr val="EC6422"/>
              </a:buClr>
              <a:buFont typeface="Wingdings" pitchFamily="2" charset="2"/>
              <a:buChar cha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9E86E46-BE48-0642-96C4-3412689643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C1D288-253A-104D-BD0C-7350C01180AC}"/>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6" name="Footer Placeholder 5">
            <a:extLst>
              <a:ext uri="{FF2B5EF4-FFF2-40B4-BE49-F238E27FC236}">
                <a16:creationId xmlns:a16="http://schemas.microsoft.com/office/drawing/2014/main" id="{7A8A2CC1-72B0-C54E-83EC-9D785193ED7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82E7CB88-E353-6946-9BD3-7A80652820E1}"/>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819394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2BC-6D86-B94A-93FB-596A09081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334B3B-54E4-494B-A8AF-9DCF9400F6C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1E2B1EE-6212-AD41-B247-3E3A35B96A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623ED1-C3BB-8641-AB5A-9F3A1A9567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6" name="Footer Placeholder 5">
            <a:extLst>
              <a:ext uri="{FF2B5EF4-FFF2-40B4-BE49-F238E27FC236}">
                <a16:creationId xmlns:a16="http://schemas.microsoft.com/office/drawing/2014/main" id="{14FDB17B-DC3C-BA4B-BD9F-94D3E0CD48E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1AB5499-D1A6-4745-AA5D-53944B86D63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761649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8E63-3062-C646-A421-A79DE03E939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9CD99C-CA6C-B144-A4FE-8B4ACB8D9F76}"/>
              </a:ext>
            </a:extLst>
          </p:cNvPr>
          <p:cNvSpPr>
            <a:spLocks noGrp="1"/>
          </p:cNvSpPr>
          <p:nvPr>
            <p:ph type="body" orient="vert" idx="1"/>
          </p:nvPr>
        </p:nvSpPr>
        <p:spPr>
          <a:xfrm>
            <a:off x="838200" y="1825625"/>
            <a:ext cx="10515600" cy="43513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0468F59-707D-1144-B34F-23B02095065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5" name="Footer Placeholder 4">
            <a:extLst>
              <a:ext uri="{FF2B5EF4-FFF2-40B4-BE49-F238E27FC236}">
                <a16:creationId xmlns:a16="http://schemas.microsoft.com/office/drawing/2014/main" id="{C5C6B7BA-BDDE-5D47-B8D5-0E78FEDA08E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A6A6CFB-FAF4-7945-9B39-5DED949EF0D9}"/>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57517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DF627-AE88-4345-9E2C-E7CCF53EB6C7}"/>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A3CFD5-3C46-C14F-B49A-518A2403B698}"/>
              </a:ext>
            </a:extLst>
          </p:cNvPr>
          <p:cNvSpPr>
            <a:spLocks noGrp="1"/>
          </p:cNvSpPr>
          <p:nvPr>
            <p:ph type="body" orient="vert" idx="1"/>
          </p:nvPr>
        </p:nvSpPr>
        <p:spPr>
          <a:xfrm>
            <a:off x="838200" y="365125"/>
            <a:ext cx="7734300" cy="58118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4E16361-B71B-574B-BC73-6AE869F4213F}"/>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12/19/2023</a:t>
            </a:fld>
            <a:endParaRPr lang="en-US" dirty="0"/>
          </a:p>
        </p:txBody>
      </p:sp>
      <p:sp>
        <p:nvSpPr>
          <p:cNvPr id="5" name="Footer Placeholder 4">
            <a:extLst>
              <a:ext uri="{FF2B5EF4-FFF2-40B4-BE49-F238E27FC236}">
                <a16:creationId xmlns:a16="http://schemas.microsoft.com/office/drawing/2014/main" id="{CCBD454F-14B1-284C-A33E-22152E2D6C4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3E989A-F2D6-7541-81B3-8C681A52530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41990584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DA41-88CB-C542-861A-AF257AF9B3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53EF840-EDA5-3D42-8C06-AF4AFCD1A9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4513EE-FA24-3D4D-BD25-FAB1997E4C42}"/>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5" name="Footer Placeholder 4">
            <a:extLst>
              <a:ext uri="{FF2B5EF4-FFF2-40B4-BE49-F238E27FC236}">
                <a16:creationId xmlns:a16="http://schemas.microsoft.com/office/drawing/2014/main" id="{AAAC44AC-A247-0344-AD1C-D3C505D2764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8FEC6EE-9413-094A-BE5B-1484F75FF859}"/>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179501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8EAC67A-5F5C-5D44-855F-3A7F260E1DBE}"/>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C62FEADF-FD88-8844-8471-9CC0D812871D}"/>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B0DE254-1114-D642-9CB3-41449D5A72BF}"/>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3D3FFB8-2385-934A-9BC7-025B83275C37}"/>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E66C396-1D7F-9F4E-B7C7-061D22C13AFA}"/>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E8A6B8-028C-4B46-A81A-83D6639793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C8FEFB-4EC0-B14E-B323-3806545E31C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5" name="Footer Placeholder 4">
            <a:extLst>
              <a:ext uri="{FF2B5EF4-FFF2-40B4-BE49-F238E27FC236}">
                <a16:creationId xmlns:a16="http://schemas.microsoft.com/office/drawing/2014/main" id="{8D9F7A6B-E198-1344-B9AA-70153F0B0F6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408C106-81CE-DC47-AFE0-A2B5D70EDBA2}"/>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907584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2C57-AA9F-414B-994B-613F4CAB82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2DB4FE-8EEB-1047-A9C5-D4B0F705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E5962C-8A0C-5640-B433-4C31EE5DF9A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5" name="Footer Placeholder 4">
            <a:extLst>
              <a:ext uri="{FF2B5EF4-FFF2-40B4-BE49-F238E27FC236}">
                <a16:creationId xmlns:a16="http://schemas.microsoft.com/office/drawing/2014/main" id="{FDDD2A9E-2F9A-0C46-AEDD-9B66D32E012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CCBE9C29-AB15-A448-9DE9-599ABB8F243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7138679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C23-A54C-1E42-8D02-384067CBE07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5117084F-AD96-3C48-B48A-D3A6A23DC3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F74A18-A8AD-1B46-82C1-095C26E9206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33130F-7A4F-5E44-BA30-BC8A0993528D}"/>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6" name="Footer Placeholder 5">
            <a:extLst>
              <a:ext uri="{FF2B5EF4-FFF2-40B4-BE49-F238E27FC236}">
                <a16:creationId xmlns:a16="http://schemas.microsoft.com/office/drawing/2014/main" id="{7B895959-F09E-E845-999D-A89CBA8DEC5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A1A2EDD-9E74-254D-BBB8-E0B1F077C81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67649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purpl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4" name="Straight Connector 13"/>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6" name="Picture 5"/>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3151924096"/>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062E-E392-A94A-BD53-0307B58211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03B4A1-D523-D941-A3D1-E82E56BC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F135F-A691-A744-982E-FFEB862956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6DBC2B-7687-F649-B6E1-697DC27A4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3116B7-42EB-334D-B277-7C01758FEF9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9210EC3-023B-8540-A51B-2C1E4870EC0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8" name="Footer Placeholder 7">
            <a:extLst>
              <a:ext uri="{FF2B5EF4-FFF2-40B4-BE49-F238E27FC236}">
                <a16:creationId xmlns:a16="http://schemas.microsoft.com/office/drawing/2014/main" id="{C51898A9-7B88-7C41-AED4-42F31F37C8F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07D28FCA-6A11-DC4A-A9C4-C5A099F5FD2A}"/>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69825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2AAF-F0D8-2342-A9B8-764E4C22EE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B8D40C-E639-C642-A4FC-3F173CC261EA}"/>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4" name="Footer Placeholder 3">
            <a:extLst>
              <a:ext uri="{FF2B5EF4-FFF2-40B4-BE49-F238E27FC236}">
                <a16:creationId xmlns:a16="http://schemas.microsoft.com/office/drawing/2014/main" id="{F81785C5-5BFC-9B43-B80E-07F2AE2BFC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4A708A39-5B97-3841-8A62-D422403671D4}"/>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9005714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ED393-150B-BE4B-863E-DEE1E1864EEC}"/>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3" name="Footer Placeholder 2">
            <a:extLst>
              <a:ext uri="{FF2B5EF4-FFF2-40B4-BE49-F238E27FC236}">
                <a16:creationId xmlns:a16="http://schemas.microsoft.com/office/drawing/2014/main" id="{84047414-966B-5849-8711-C91D0A25FAF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182DEAB2-2C78-5E4B-870A-2E2F7B7602AE}"/>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9847247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575-1B1F-A74D-A890-B0AECEA4A0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892B8F-26BA-C040-9C23-FB4DFB98B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E08782-D194-B345-B757-A94A95D3A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3DBE54-2B2D-0E41-97F3-10C322D4FFB7}"/>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6" name="Footer Placeholder 5">
            <a:extLst>
              <a:ext uri="{FF2B5EF4-FFF2-40B4-BE49-F238E27FC236}">
                <a16:creationId xmlns:a16="http://schemas.microsoft.com/office/drawing/2014/main" id="{D2526DBB-3DCF-A243-8CB1-2D75E0A46CE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319FCC4-4A18-6949-AB7C-98CE53FF098D}"/>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2411346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09E0-B660-8249-855B-27A3C41C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0731F8-809D-AD42-A564-81169991B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C529CAC-FE30-F440-A118-61A2E9C14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D12D80-074D-E444-915D-40D155A29175}"/>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6" name="Footer Placeholder 5">
            <a:extLst>
              <a:ext uri="{FF2B5EF4-FFF2-40B4-BE49-F238E27FC236}">
                <a16:creationId xmlns:a16="http://schemas.microsoft.com/office/drawing/2014/main" id="{BE0A9511-44D0-184F-A61A-08E58F4058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4F26B2A3-165E-B74F-9B40-AF19C57AED37}"/>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173536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28B8-7FF4-5F4E-80C9-CCDAE0C134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26E174-4394-4540-B05E-F1CA5C5C37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6B1336-949A-4D42-B914-D6412B4A2053}"/>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5" name="Footer Placeholder 4">
            <a:extLst>
              <a:ext uri="{FF2B5EF4-FFF2-40B4-BE49-F238E27FC236}">
                <a16:creationId xmlns:a16="http://schemas.microsoft.com/office/drawing/2014/main" id="{BD39BCB7-2C4F-004B-8A45-2EDD425F8C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660D31A-46BA-6A49-A6AD-E2CCBBEE6083}"/>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6587094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66D9E-B633-DB4D-899A-EC50FA3159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CA4789-003A-F947-8CB3-F8CA6412E2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70CFAF-316D-7144-A244-A7C34559D48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12/19/2023</a:t>
            </a:fld>
            <a:endParaRPr lang="en-US" dirty="0"/>
          </a:p>
        </p:txBody>
      </p:sp>
      <p:sp>
        <p:nvSpPr>
          <p:cNvPr id="5" name="Footer Placeholder 4">
            <a:extLst>
              <a:ext uri="{FF2B5EF4-FFF2-40B4-BE49-F238E27FC236}">
                <a16:creationId xmlns:a16="http://schemas.microsoft.com/office/drawing/2014/main" id="{EE8527A7-4638-804D-BE3C-4E29FAF4D32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2609850F-FBDA-3743-8A6C-1B18D74ABAF5}"/>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64478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Tree>
    <p:extLst>
      <p:ext uri="{BB962C8B-B14F-4D97-AF65-F5344CB8AC3E}">
        <p14:creationId xmlns:p14="http://schemas.microsoft.com/office/powerpoint/2010/main" val="347319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with ic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421435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cxnSp>
        <p:nvCxnSpPr>
          <p:cNvPr id="5" name="Straight Connector 4">
            <a:extLst>
              <a:ext uri="{FF2B5EF4-FFF2-40B4-BE49-F238E27FC236}">
                <a16:creationId xmlns:a16="http://schemas.microsoft.com/office/drawing/2014/main" id="{A4465AD0-CEA8-2B4A-B540-7C7FFAE46F76}"/>
              </a:ext>
            </a:extLst>
          </p:cNvPr>
          <p:cNvCxnSpPr>
            <a:cxnSpLocks/>
          </p:cNvCxnSpPr>
          <p:nvPr userDrawn="1"/>
        </p:nvCxnSpPr>
        <p:spPr>
          <a:xfrm>
            <a:off x="331693" y="6203547"/>
            <a:ext cx="10941553"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76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8.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9.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9.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9.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5.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97225"/>
            <a:ext cx="11460525" cy="720000"/>
          </a:xfrm>
          <a:prstGeom prst="rect">
            <a:avLst/>
          </a:prstGeom>
        </p:spPr>
        <p:txBody>
          <a:bodyPr vert="horz" lIns="0" tIns="0" rIns="0" bIns="0" rtlCol="0" anchor="b">
            <a:noAutofit/>
          </a:bodyPr>
          <a:lstStyle/>
          <a:p>
            <a:r>
              <a:rPr lang="en-US" dirty="0"/>
              <a:t>Add title</a:t>
            </a:r>
            <a:endParaRPr lang="en-ZA" dirty="0"/>
          </a:p>
        </p:txBody>
      </p:sp>
      <p:sp>
        <p:nvSpPr>
          <p:cNvPr id="3" name="Text Placeholder 2"/>
          <p:cNvSpPr>
            <a:spLocks noGrp="1"/>
          </p:cNvSpPr>
          <p:nvPr>
            <p:ph type="body" idx="1"/>
          </p:nvPr>
        </p:nvSpPr>
        <p:spPr>
          <a:xfrm>
            <a:off x="368302" y="1268413"/>
            <a:ext cx="11452225" cy="4716462"/>
          </a:xfrm>
          <a:prstGeom prst="rect">
            <a:avLst/>
          </a:prstGeom>
        </p:spPr>
        <p:txBody>
          <a:bodyPr vert="horz" lIns="0" tIns="45720" rIns="91440" bIns="45720" rtlCol="0">
            <a:noAutofit/>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8" name="TextBox 7"/>
          <p:cNvSpPr txBox="1"/>
          <p:nvPr userDrawn="1"/>
        </p:nvSpPr>
        <p:spPr>
          <a:xfrm>
            <a:off x="10784543" y="6360871"/>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cxnSp>
        <p:nvCxnSpPr>
          <p:cNvPr id="10" name="Straight Connector 9"/>
          <p:cNvCxnSpPr>
            <a:cxnSpLocks/>
          </p:cNvCxnSpPr>
          <p:nvPr userDrawn="1"/>
        </p:nvCxnSpPr>
        <p:spPr>
          <a:xfrm>
            <a:off x="368301" y="6203579"/>
            <a:ext cx="10891371"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3245909001"/>
      </p:ext>
    </p:extLst>
  </p:cSld>
  <p:clrMap bg1="lt1" tx1="dk1" bg2="lt2" tx2="dk2" accent1="accent1" accent2="accent2" accent3="accent3" accent4="accent4" accent5="accent5" accent6="accent6" hlink="hlink" folHlink="folHlink"/>
  <p:sldLayoutIdLst>
    <p:sldLayoutId id="2147483679" r:id="rId1"/>
    <p:sldLayoutId id="2147483719" r:id="rId2"/>
    <p:sldLayoutId id="2147483722" r:id="rId3"/>
    <p:sldLayoutId id="2147483727" r:id="rId4"/>
    <p:sldLayoutId id="2147483724" r:id="rId5"/>
    <p:sldLayoutId id="2147483725" r:id="rId6"/>
    <p:sldLayoutId id="2147483650" r:id="rId7"/>
    <p:sldLayoutId id="2147483721" r:id="rId8"/>
    <p:sldLayoutId id="2147483720" r:id="rId9"/>
    <p:sldLayoutId id="2147483664" r:id="rId10"/>
    <p:sldLayoutId id="2147483711" r:id="rId11"/>
    <p:sldLayoutId id="2147483713" r:id="rId12"/>
    <p:sldLayoutId id="2147483714" r:id="rId13"/>
    <p:sldLayoutId id="2147483663" r:id="rId14"/>
    <p:sldLayoutId id="2147483715" r:id="rId15"/>
    <p:sldLayoutId id="2147483716" r:id="rId16"/>
    <p:sldLayoutId id="2147483717" r:id="rId17"/>
    <p:sldLayoutId id="2147483728" r:id="rId18"/>
    <p:sldLayoutId id="2147483718" r:id="rId19"/>
    <p:sldLayoutId id="2147483709" r:id="rId20"/>
    <p:sldLayoutId id="2147483779" r:id="rId21"/>
    <p:sldLayoutId id="2147483781" r:id="rId22"/>
  </p:sldLayoutIdLst>
  <p:txStyles>
    <p:titleStyle>
      <a:lvl1pPr algn="l" defTabSz="685800" rtl="0" eaLnBrk="1" latinLnBrk="0" hangingPunct="1">
        <a:lnSpc>
          <a:spcPct val="90000"/>
        </a:lnSpc>
        <a:spcBef>
          <a:spcPct val="0"/>
        </a:spcBef>
        <a:buNone/>
        <a:defRPr sz="2100" b="1" kern="1200" cap="none" spc="-23" baseline="0">
          <a:solidFill>
            <a:schemeClr val="accent1"/>
          </a:solidFill>
          <a:latin typeface="+mj-lt"/>
          <a:ea typeface="+mj-ea"/>
          <a:cs typeface="+mj-cs"/>
        </a:defRPr>
      </a:lvl1pPr>
    </p:titleStyle>
    <p:bodyStyle>
      <a:lvl1pPr marL="123825" indent="-123825" algn="l" defTabSz="685800" rtl="0" eaLnBrk="1" latinLnBrk="0" hangingPunct="1">
        <a:lnSpc>
          <a:spcPct val="120000"/>
        </a:lnSpc>
        <a:spcBef>
          <a:spcPts val="225"/>
        </a:spcBef>
        <a:buFont typeface="Arial" panose="020B0604020202020204" pitchFamily="34" charset="0"/>
        <a:buChar char="•"/>
        <a:defRPr sz="1350" kern="1200">
          <a:solidFill>
            <a:schemeClr val="tx1"/>
          </a:solidFill>
          <a:latin typeface="+mn-lt"/>
          <a:ea typeface="+mn-ea"/>
          <a:cs typeface="+mn-cs"/>
        </a:defRPr>
      </a:lvl1pPr>
      <a:lvl2pPr marL="253604" indent="-136922" algn="l" defTabSz="685800" rtl="0" eaLnBrk="1" latinLnBrk="0" hangingPunct="1">
        <a:lnSpc>
          <a:spcPct val="120000"/>
        </a:lnSpc>
        <a:spcBef>
          <a:spcPts val="225"/>
        </a:spcBef>
        <a:buFont typeface="Arial" panose="020B0604020202020204" pitchFamily="34" charset="0"/>
        <a:buChar char="•"/>
        <a:defRPr sz="1200" kern="1200">
          <a:solidFill>
            <a:schemeClr val="tx1"/>
          </a:solidFill>
          <a:latin typeface="+mn-lt"/>
          <a:ea typeface="+mn-ea"/>
          <a:cs typeface="+mn-cs"/>
        </a:defRPr>
      </a:lvl2pPr>
      <a:lvl3pPr marL="397669" indent="-136922" algn="l" defTabSz="685800" rtl="0" eaLnBrk="1" latinLnBrk="0" hangingPunct="1">
        <a:lnSpc>
          <a:spcPct val="120000"/>
        </a:lnSpc>
        <a:spcBef>
          <a:spcPts val="225"/>
        </a:spcBef>
        <a:buFont typeface="Arial" panose="020B0604020202020204" pitchFamily="34" charset="0"/>
        <a:buChar char="•"/>
        <a:defRPr sz="1050" kern="1200">
          <a:solidFill>
            <a:schemeClr val="tx1"/>
          </a:solidFill>
          <a:latin typeface="+mn-lt"/>
          <a:ea typeface="+mn-ea"/>
          <a:cs typeface="+mn-cs"/>
        </a:defRPr>
      </a:lvl3pPr>
      <a:lvl4pPr marL="507206" indent="-116681" algn="l" defTabSz="685800" rtl="0" eaLnBrk="1" latinLnBrk="0" hangingPunct="1">
        <a:lnSpc>
          <a:spcPct val="120000"/>
        </a:lnSpc>
        <a:spcBef>
          <a:spcPts val="225"/>
        </a:spcBef>
        <a:buFont typeface="Arial" panose="020B0604020202020204" pitchFamily="34" charset="0"/>
        <a:buChar char="•"/>
        <a:defRPr sz="900" kern="1200">
          <a:solidFill>
            <a:schemeClr val="tx1"/>
          </a:solidFill>
          <a:latin typeface="+mn-lt"/>
          <a:ea typeface="+mn-ea"/>
          <a:cs typeface="+mn-cs"/>
        </a:defRPr>
      </a:lvl4pPr>
      <a:lvl5pPr marL="616744" indent="-102394" algn="l" defTabSz="685800" rtl="0" eaLnBrk="1" latinLnBrk="0" hangingPunct="1">
        <a:lnSpc>
          <a:spcPct val="120000"/>
        </a:lnSpc>
        <a:spcBef>
          <a:spcPts val="225"/>
        </a:spcBef>
        <a:buFont typeface="Arial" panose="020B0604020202020204" pitchFamily="34" charset="0"/>
        <a:buChar char="•"/>
        <a:defRPr sz="7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70" userDrawn="1">
          <p15:clr>
            <a:srgbClr val="F26B43"/>
          </p15:clr>
        </p15:guide>
        <p15:guide id="2" pos="232" userDrawn="1">
          <p15:clr>
            <a:srgbClr val="F26B43"/>
          </p15:clr>
        </p15:guide>
        <p15:guide id="3" pos="7447" userDrawn="1">
          <p15:clr>
            <a:srgbClr val="F26B43"/>
          </p15:clr>
        </p15:guide>
        <p15:guide id="4" orient="horz" pos="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04589-AFBE-6949-ABDD-94C7263FE673}"/>
              </a:ext>
            </a:extLst>
          </p:cNvPr>
          <p:cNvSpPr/>
          <p:nvPr userDrawn="1"/>
        </p:nvSpPr>
        <p:spPr>
          <a:xfrm>
            <a:off x="0" y="-23150"/>
            <a:ext cx="12192000" cy="688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descr="Logo, company name&#10;&#10;Description automatically generated">
            <a:extLst>
              <a:ext uri="{FF2B5EF4-FFF2-40B4-BE49-F238E27FC236}">
                <a16:creationId xmlns:a16="http://schemas.microsoft.com/office/drawing/2014/main" id="{77877640-AB00-6A44-9A23-4057DE50C73C}"/>
              </a:ext>
            </a:extLst>
          </p:cNvPr>
          <p:cNvPicPr>
            <a:picLocks noChangeAspect="1"/>
          </p:cNvPicPr>
          <p:nvPr userDrawn="1"/>
        </p:nvPicPr>
        <p:blipFill>
          <a:blip r:embed="rId13"/>
          <a:stretch>
            <a:fillRect/>
          </a:stretch>
        </p:blipFill>
        <p:spPr>
          <a:xfrm>
            <a:off x="10534380" y="5979065"/>
            <a:ext cx="1397644" cy="739749"/>
          </a:xfrm>
          <a:prstGeom prst="rect">
            <a:avLst/>
          </a:prstGeom>
        </p:spPr>
      </p:pic>
      <p:sp>
        <p:nvSpPr>
          <p:cNvPr id="9" name="Title Placeholder 1">
            <a:extLst>
              <a:ext uri="{FF2B5EF4-FFF2-40B4-BE49-F238E27FC236}">
                <a16:creationId xmlns:a16="http://schemas.microsoft.com/office/drawing/2014/main" id="{DB2C15ED-B7BB-F444-9F89-BCBEF7E5C5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064695D9-0847-444A-95CF-10FCDB1D0C37}"/>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a:extLst>
              <a:ext uri="{FF2B5EF4-FFF2-40B4-BE49-F238E27FC236}">
                <a16:creationId xmlns:a16="http://schemas.microsoft.com/office/drawing/2014/main" id="{F754505B-A492-5F46-B15A-632E011599C3}"/>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2DC8861-22BF-2749-B8A2-216FDE7CFF7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bg1"/>
                </a:solidFill>
                <a:latin typeface="+mn-lt"/>
                <a:ea typeface="+mn-ea"/>
                <a:cs typeface="+mn-cs"/>
              </a:rPr>
              <a:t>       </a:t>
            </a:r>
            <a:fld id="{B85E10F6-AA81-46B5-AAF7-516B34FC585A}" type="slidenum">
              <a:rPr lang="en-US" sz="750" b="1" i="0" u="none" strike="noStrike" kern="1200" spc="0" baseline="0" smtClean="0">
                <a:solidFill>
                  <a:schemeClr val="bg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bg1"/>
              </a:solidFill>
            </a:endParaRPr>
          </a:p>
        </p:txBody>
      </p:sp>
      <p:grpSp>
        <p:nvGrpSpPr>
          <p:cNvPr id="8" name="Group 7">
            <a:extLst>
              <a:ext uri="{FF2B5EF4-FFF2-40B4-BE49-F238E27FC236}">
                <a16:creationId xmlns:a16="http://schemas.microsoft.com/office/drawing/2014/main" id="{E6089398-C440-F94C-9B54-C15896E73FD2}"/>
              </a:ext>
            </a:extLst>
          </p:cNvPr>
          <p:cNvGrpSpPr/>
          <p:nvPr userDrawn="1"/>
        </p:nvGrpSpPr>
        <p:grpSpPr>
          <a:xfrm rot="16200000">
            <a:off x="8465681" y="1717218"/>
            <a:ext cx="1900172" cy="5552467"/>
            <a:chOff x="7788222" y="-853784"/>
            <a:chExt cx="1142236" cy="3337712"/>
          </a:xfrm>
        </p:grpSpPr>
        <p:sp>
          <p:nvSpPr>
            <p:cNvPr id="13" name="Rectangle 12">
              <a:extLst>
                <a:ext uri="{FF2B5EF4-FFF2-40B4-BE49-F238E27FC236}">
                  <a16:creationId xmlns:a16="http://schemas.microsoft.com/office/drawing/2014/main" id="{2B29C395-C8B0-984A-89C8-81C2213D3F34}"/>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2DCE435-FCC2-B54B-AFD1-BF1C1ADE0EDD}"/>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D29ECD59-62EB-0F46-9F3F-6CF2D26C9A2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8961841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000" b="1" kern="1200">
          <a:solidFill>
            <a:srgbClr val="EC642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727"/>
        </a:buClr>
        <a:buFont typeface="Wingdings"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727"/>
        </a:buClr>
        <a:buFont typeface="Wingdings"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727"/>
        </a:buClr>
        <a:buFont typeface="Wingdings"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2BB95-6AF3-9A4D-B787-E59BADF1285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8" name="Title Placeholder 1">
            <a:extLst>
              <a:ext uri="{FF2B5EF4-FFF2-40B4-BE49-F238E27FC236}">
                <a16:creationId xmlns:a16="http://schemas.microsoft.com/office/drawing/2014/main" id="{EBD1BA88-100A-8A4A-B645-D13FB12B9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a:extLst>
              <a:ext uri="{FF2B5EF4-FFF2-40B4-BE49-F238E27FC236}">
                <a16:creationId xmlns:a16="http://schemas.microsoft.com/office/drawing/2014/main" id="{C7838B27-3B41-734D-BD74-A36E80AD6E56}"/>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0" name="Straight Connector 9">
            <a:extLst>
              <a:ext uri="{FF2B5EF4-FFF2-40B4-BE49-F238E27FC236}">
                <a16:creationId xmlns:a16="http://schemas.microsoft.com/office/drawing/2014/main" id="{BC87FA68-E501-1642-83D6-E4184A33EC3E}"/>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B31587A-98CB-5644-84BF-E194DFE611A2}"/>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486591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422"/>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422"/>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422"/>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6C5D3-2D8F-2343-BF53-6836AE1963D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74424" y="5944643"/>
            <a:ext cx="1397644" cy="739451"/>
          </a:xfrm>
          <a:prstGeom prst="rect">
            <a:avLst/>
          </a:prstGeom>
        </p:spPr>
      </p:pic>
      <p:pic>
        <p:nvPicPr>
          <p:cNvPr id="8" name="Picture 7">
            <a:extLst>
              <a:ext uri="{FF2B5EF4-FFF2-40B4-BE49-F238E27FC236}">
                <a16:creationId xmlns:a16="http://schemas.microsoft.com/office/drawing/2014/main" id="{03B24AD0-2F30-3D4A-80C4-56B0A357B1A1}"/>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CDD6F676-17F4-134D-A196-877D8780A10A}"/>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132F5C6-5BD2-B14C-A2BD-A79571943E8A}"/>
              </a:ext>
            </a:extLst>
          </p:cNvPr>
          <p:cNvSpPr txBox="1"/>
          <p:nvPr userDrawn="1"/>
        </p:nvSpPr>
        <p:spPr>
          <a:xfrm>
            <a:off x="9806770" y="6206647"/>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spTree>
    <p:extLst>
      <p:ext uri="{BB962C8B-B14F-4D97-AF65-F5344CB8AC3E}">
        <p14:creationId xmlns:p14="http://schemas.microsoft.com/office/powerpoint/2010/main" val="344566764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824924-CE92-6647-BEFD-3B53E39C9028}"/>
              </a:ext>
            </a:extLst>
          </p:cNvPr>
          <p:cNvSpPr/>
          <p:nvPr userDrawn="1"/>
        </p:nvSpPr>
        <p:spPr>
          <a:xfrm>
            <a:off x="0" y="-23149"/>
            <a:ext cx="12192000" cy="58950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7933E36-1F97-F246-B1F5-99F0AC6BBE18}"/>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2" name="Title Placeholder 1">
            <a:extLst>
              <a:ext uri="{FF2B5EF4-FFF2-40B4-BE49-F238E27FC236}">
                <a16:creationId xmlns:a16="http://schemas.microsoft.com/office/drawing/2014/main" id="{1702F5BD-0A9E-254D-989B-6D3170623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DD9ECBE-7D01-1F48-A197-A1525080724C}"/>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a:extLst>
              <a:ext uri="{FF2B5EF4-FFF2-40B4-BE49-F238E27FC236}">
                <a16:creationId xmlns:a16="http://schemas.microsoft.com/office/drawing/2014/main" id="{B1273D59-39A0-584F-BBF8-C2BC8FC6E26E}"/>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AE9F17CD-5D89-BA4E-BE03-78353D65AECD}"/>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B8FBEA6-495C-8F44-B473-5412CC36DD1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93279502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3000" b="1" kern="1200">
          <a:solidFill>
            <a:srgbClr val="F26522"/>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26522"/>
        </a:buClr>
        <a:buFont typeface="Wingdings" pitchFamily="2" charset="2"/>
        <a:buChar char="§"/>
        <a:defRPr sz="2000" kern="1200">
          <a:solidFill>
            <a:srgbClr val="FFFFFF"/>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26522"/>
        </a:buClr>
        <a:buFont typeface="Wingdings" pitchFamily="2" charset="2"/>
        <a:buChar char="§"/>
        <a:defRPr sz="1800" kern="1200">
          <a:solidFill>
            <a:srgbClr val="FFFFFF"/>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26522"/>
        </a:buClr>
        <a:buFont typeface="Wingdings" pitchFamily="2" charset="2"/>
        <a:buChar char="§"/>
        <a:defRPr sz="1600" kern="1200">
          <a:solidFill>
            <a:srgbClr val="FFFFFF"/>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Clr>
          <a:srgbClr val="F26522"/>
        </a:buClr>
        <a:buFont typeface="Wingdings" pitchFamily="2" charset="2"/>
        <a:buChar char="§"/>
        <a:defRPr sz="1400" kern="1200">
          <a:solidFill>
            <a:srgbClr val="FFFFF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26522"/>
        </a:buClr>
        <a:buFont typeface="Wingdings" pitchFamily="2" charset="2"/>
        <a:buChar char="§"/>
        <a:defRPr sz="1200" kern="1200">
          <a:solidFill>
            <a:srgbClr val="FFFFF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597959" TargetMode="External"/><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5.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4.png"/><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a:blip r:embed="rId2"/>
          <a:srcRect t="20746" b="20746"/>
          <a:stretch/>
        </p:blipFill>
        <p:spPr>
          <a:xfrm>
            <a:off x="-119929" y="-207776"/>
            <a:ext cx="12311929" cy="7203533"/>
          </a:xfrm>
          <a:prstGeom prst="rect">
            <a:avLst/>
          </a:prstGeom>
        </p:spPr>
      </p:pic>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525892" y="6053181"/>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7519431" y="1803076"/>
            <a:ext cx="4672569" cy="1015663"/>
          </a:xfrm>
          <a:prstGeom prst="rect">
            <a:avLst/>
          </a:prstGeom>
          <a:noFill/>
        </p:spPr>
        <p:txBody>
          <a:bodyPr wrap="square" rtlCol="0">
            <a:spAutoFit/>
          </a:bodyPr>
          <a:lstStyle/>
          <a:p>
            <a:pPr algn="r"/>
            <a:r>
              <a:rPr lang="en-US" sz="3200" b="1" dirty="0">
                <a:solidFill>
                  <a:srgbClr val="F26522"/>
                </a:solidFill>
                <a:latin typeface="Arial" panose="020B0604020202020204" pitchFamily="34" charset="0"/>
                <a:cs typeface="Arial" panose="020B0604020202020204" pitchFamily="34" charset="0"/>
              </a:rPr>
              <a:t>VIRTUAL</a:t>
            </a:r>
            <a:r>
              <a:rPr lang="en-US" sz="2800" b="1" dirty="0">
                <a:solidFill>
                  <a:srgbClr val="F26522"/>
                </a:solidFill>
                <a:latin typeface="Arial" panose="020B0604020202020204" pitchFamily="34" charset="0"/>
                <a:cs typeface="Arial" panose="020B0604020202020204" pitchFamily="34" charset="0"/>
              </a:rPr>
              <a:t> REALITY </a:t>
            </a:r>
          </a:p>
          <a:p>
            <a:pPr algn="r"/>
            <a:r>
              <a:rPr lang="en-US" sz="2800" b="1" dirty="0">
                <a:solidFill>
                  <a:srgbClr val="F26522"/>
                </a:solidFill>
                <a:latin typeface="Arial" panose="020B0604020202020204" pitchFamily="34" charset="0"/>
                <a:cs typeface="Arial" panose="020B0604020202020204" pitchFamily="34" charset="0"/>
              </a:rPr>
              <a:t>WELDING TRAINING</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8464513" y="-109182"/>
            <a:ext cx="3625106" cy="1917985"/>
          </a:xfrm>
          <a:prstGeom prst="rect">
            <a:avLst/>
          </a:prstGeom>
        </p:spPr>
      </p:pic>
      <p:sp>
        <p:nvSpPr>
          <p:cNvPr id="9" name="Subtitle 2">
            <a:extLst>
              <a:ext uri="{FF2B5EF4-FFF2-40B4-BE49-F238E27FC236}">
                <a16:creationId xmlns:a16="http://schemas.microsoft.com/office/drawing/2014/main" id="{781DE440-4D2F-2730-ECD9-8CA65F7DDEC8}"/>
              </a:ext>
            </a:extLst>
          </p:cNvPr>
          <p:cNvSpPr>
            <a:spLocks noGrp="1"/>
          </p:cNvSpPr>
          <p:nvPr>
            <p:ph type="subTitle" idx="1"/>
          </p:nvPr>
        </p:nvSpPr>
        <p:spPr>
          <a:xfrm>
            <a:off x="7053593" y="3045232"/>
            <a:ext cx="5036026" cy="1445277"/>
          </a:xfrm>
        </p:spPr>
        <p:txBody>
          <a:bodyPr>
            <a:noAutofit/>
          </a:bodyPr>
          <a:lstStyle/>
          <a:p>
            <a:pPr algn="r"/>
            <a:r>
              <a:rPr lang="en-ZA" sz="2000" b="1" dirty="0">
                <a:solidFill>
                  <a:schemeClr val="bg1"/>
                </a:solidFill>
                <a:effectLst>
                  <a:outerShdw blurRad="38100" dist="38100" dir="2700000" algn="tl">
                    <a:srgbClr val="000000">
                      <a:alpha val="43137"/>
                    </a:srgbClr>
                  </a:outerShdw>
                </a:effectLst>
              </a:rPr>
              <a:t>CODED WELDER: OFO 651202-02</a:t>
            </a:r>
          </a:p>
          <a:p>
            <a:pPr algn="r"/>
            <a:r>
              <a:rPr lang="en-US" sz="2000" b="1" dirty="0">
                <a:solidFill>
                  <a:schemeClr val="bg1"/>
                </a:solidFill>
                <a:effectLst>
                  <a:outerShdw blurRad="38100" dist="38100" dir="2700000" algn="tl">
                    <a:srgbClr val="000000">
                      <a:alpha val="43137"/>
                    </a:srgbClr>
                  </a:outerShdw>
                </a:effectLst>
              </a:rPr>
              <a:t>KM-07: SAFELY USE, CARE AND STORE ENGINEERING POWER </a:t>
            </a:r>
          </a:p>
          <a:p>
            <a:pPr algn="r"/>
            <a:r>
              <a:rPr lang="en-US" sz="2000" b="1" dirty="0">
                <a:solidFill>
                  <a:schemeClr val="bg1"/>
                </a:solidFill>
                <a:effectLst>
                  <a:outerShdw blurRad="38100" dist="38100" dir="2700000" algn="tl">
                    <a:srgbClr val="000000">
                      <a:alpha val="43137"/>
                    </a:srgbClr>
                  </a:outerShdw>
                </a:effectLst>
              </a:rPr>
              <a:t>TOOLS, NQF LEVEL 2, CREDITS 2 4 </a:t>
            </a:r>
          </a:p>
        </p:txBody>
      </p:sp>
      <p:cxnSp>
        <p:nvCxnSpPr>
          <p:cNvPr id="22" name="Straight Connector 21">
            <a:extLst>
              <a:ext uri="{FF2B5EF4-FFF2-40B4-BE49-F238E27FC236}">
                <a16:creationId xmlns:a16="http://schemas.microsoft.com/office/drawing/2014/main" id="{7C02999C-1C4F-A810-3E03-4C2354084044}"/>
              </a:ext>
            </a:extLst>
          </p:cNvPr>
          <p:cNvCxnSpPr>
            <a:cxnSpLocks/>
          </p:cNvCxnSpPr>
          <p:nvPr/>
        </p:nvCxnSpPr>
        <p:spPr>
          <a:xfrm>
            <a:off x="7519431" y="2927838"/>
            <a:ext cx="4672569"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7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a:xfrm>
            <a:off x="838200" y="66699"/>
            <a:ext cx="10515600" cy="1037419"/>
          </a:xfrm>
        </p:spPr>
        <p:txBody>
          <a:bodyPr/>
          <a:lstStyle/>
          <a:p>
            <a:r>
              <a:rPr lang="en-US" i="1" dirty="0"/>
              <a:t>Regulations for the metal industry (p5) </a:t>
            </a:r>
            <a:endParaRPr lang="en-ZA" i="1"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533998" y="925038"/>
            <a:ext cx="10515600" cy="5007924"/>
          </a:xfrm>
        </p:spPr>
        <p:txBody>
          <a:bodyPr>
            <a:normAutofit lnSpcReduction="10000"/>
          </a:bodyPr>
          <a:lstStyle/>
          <a:p>
            <a:pPr marL="0" indent="0">
              <a:buNone/>
            </a:pPr>
            <a:r>
              <a:rPr lang="en-ZA" dirty="0"/>
              <a:t>	</a:t>
            </a:r>
            <a:r>
              <a:rPr lang="en-ZA" i="1" dirty="0"/>
              <a:t>5. </a:t>
            </a:r>
            <a:r>
              <a:rPr lang="en-US" i="1" dirty="0"/>
              <a:t>Devices to start and stop machinery </a:t>
            </a:r>
            <a:endParaRPr lang="en-ZA" i="1" dirty="0"/>
          </a:p>
          <a:p>
            <a:r>
              <a:rPr lang="en-US" dirty="0"/>
              <a:t>Employer must provide easily reachable start and stop devices for machinery and they must be: </a:t>
            </a:r>
          </a:p>
          <a:p>
            <a:pPr lvl="1"/>
            <a:r>
              <a:rPr lang="en-US" dirty="0"/>
              <a:t>Be in a position where they can readily and conveniently be reached</a:t>
            </a:r>
          </a:p>
          <a:p>
            <a:pPr lvl="1"/>
            <a:r>
              <a:rPr lang="en-US" dirty="0"/>
              <a:t>Constructed and arranged accordingly to prevent accidental starting</a:t>
            </a:r>
          </a:p>
          <a:p>
            <a:r>
              <a:rPr lang="en-US" dirty="0"/>
              <a:t>Ensure machinery controls driven by an electric motor can be rendered inoperative during repairs, not just by tripping a switch.</a:t>
            </a:r>
          </a:p>
          <a:p>
            <a:r>
              <a:rPr lang="en-US" dirty="0"/>
              <a:t>If machinery is operated by multiple persons, provide a stopping device at each operation point and an audible warning before motion. Alternative measures may be approved by an inspector for safety.</a:t>
            </a:r>
            <a:endParaRPr lang="en-ZA" i="1" dirty="0"/>
          </a:p>
        </p:txBody>
      </p:sp>
    </p:spTree>
    <p:extLst>
      <p:ext uri="{BB962C8B-B14F-4D97-AF65-F5344CB8AC3E}">
        <p14:creationId xmlns:p14="http://schemas.microsoft.com/office/powerpoint/2010/main" val="243581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B733-5088-F605-7000-66863D99B523}"/>
              </a:ext>
            </a:extLst>
          </p:cNvPr>
          <p:cNvSpPr>
            <a:spLocks noGrp="1"/>
          </p:cNvSpPr>
          <p:nvPr>
            <p:ph type="title"/>
          </p:nvPr>
        </p:nvSpPr>
        <p:spPr>
          <a:xfrm>
            <a:off x="3643494" y="169911"/>
            <a:ext cx="5598202" cy="1402470"/>
          </a:xfrm>
        </p:spPr>
        <p:txBody>
          <a:bodyPr anchor="t">
            <a:normAutofit/>
          </a:bodyPr>
          <a:lstStyle/>
          <a:p>
            <a:r>
              <a:rPr lang="en-US" sz="3200" dirty="0"/>
              <a:t>2. Using </a:t>
            </a:r>
            <a:r>
              <a:rPr lang="en-ZA" sz="3200" dirty="0"/>
              <a:t>Grinding wheels</a:t>
            </a:r>
          </a:p>
        </p:txBody>
      </p:sp>
      <p:pic>
        <p:nvPicPr>
          <p:cNvPr id="5" name="Picture 4">
            <a:extLst>
              <a:ext uri="{FF2B5EF4-FFF2-40B4-BE49-F238E27FC236}">
                <a16:creationId xmlns:a16="http://schemas.microsoft.com/office/drawing/2014/main" id="{006E276D-8DDC-F290-D865-229C51391D5C}"/>
              </a:ext>
            </a:extLst>
          </p:cNvPr>
          <p:cNvPicPr>
            <a:picLocks noChangeAspect="1"/>
          </p:cNvPicPr>
          <p:nvPr/>
        </p:nvPicPr>
        <p:blipFill>
          <a:blip r:embed="rId2"/>
          <a:stretch>
            <a:fillRect/>
          </a:stretch>
        </p:blipFill>
        <p:spPr>
          <a:xfrm>
            <a:off x="212733" y="1380488"/>
            <a:ext cx="3035794" cy="3591207"/>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3A932F-A1A0-1FB9-1FDA-10BEED1D1D55}"/>
              </a:ext>
            </a:extLst>
          </p:cNvPr>
          <p:cNvSpPr>
            <a:spLocks noGrp="1"/>
          </p:cNvSpPr>
          <p:nvPr>
            <p:ph idx="1"/>
          </p:nvPr>
        </p:nvSpPr>
        <p:spPr>
          <a:xfrm>
            <a:off x="3139344" y="895771"/>
            <a:ext cx="8518357" cy="3964432"/>
          </a:xfrm>
        </p:spPr>
        <p:txBody>
          <a:bodyPr>
            <a:noAutofit/>
          </a:bodyPr>
          <a:lstStyle/>
          <a:p>
            <a:r>
              <a:rPr lang="en-US" sz="1800" dirty="0"/>
              <a:t>The responsibility of the user includes: </a:t>
            </a:r>
          </a:p>
          <a:p>
            <a:pPr marL="457200" lvl="1" indent="0">
              <a:buNone/>
            </a:pPr>
            <a:r>
              <a:rPr lang="en-US" sz="1800" dirty="0"/>
              <a:t>1. Display the spindle's revolutions per minute (rpm) prominently on the grinding machine.</a:t>
            </a:r>
          </a:p>
          <a:p>
            <a:pPr marL="457200" lvl="1" indent="0">
              <a:buNone/>
            </a:pPr>
            <a:r>
              <a:rPr lang="en-US" sz="1800" dirty="0"/>
              <a:t>2. Use grinding wheels only if the manufacturer's rated maximum speed is clearly marked.</a:t>
            </a:r>
          </a:p>
          <a:p>
            <a:pPr marL="457200" lvl="1" indent="0">
              <a:buNone/>
            </a:pPr>
            <a:r>
              <a:rPr lang="en-US" sz="1800" dirty="0"/>
              <a:t>3. Ensure the spindle speed aligns with the manufacturer's specified maximum speed on the wheel.</a:t>
            </a:r>
          </a:p>
          <a:p>
            <a:pPr marL="457200" lvl="1" indent="0">
              <a:buNone/>
            </a:pPr>
            <a:r>
              <a:rPr lang="en-US" sz="1800" dirty="0"/>
              <a:t>4. Do not use damaged or improperly dressed grinding wheels.</a:t>
            </a:r>
          </a:p>
          <a:p>
            <a:pPr marL="457200" lvl="1" indent="0">
              <a:buNone/>
            </a:pPr>
            <a:r>
              <a:rPr lang="en-US" sz="1800" dirty="0"/>
              <a:t>5. Mount the grinding wheel concentrically on the spindle between two sturdy flanges, with flange diameter one-third of the wheel.</a:t>
            </a:r>
          </a:p>
          <a:p>
            <a:pPr marL="457200" lvl="1" indent="0">
              <a:buNone/>
            </a:pPr>
            <a:r>
              <a:rPr lang="en-US" sz="1800" dirty="0"/>
              <a:t>6. Place a compressible material or paper washer between the wheel and flange to prevent metal contact during motion.</a:t>
            </a:r>
          </a:p>
          <a:p>
            <a:pPr marL="457200" lvl="1" indent="0">
              <a:buNone/>
            </a:pPr>
            <a:r>
              <a:rPr lang="en-US" sz="1800" dirty="0"/>
              <a:t>7. Equip all grinding machines with robust guards capable of withstanding wheel breakage.</a:t>
            </a:r>
          </a:p>
          <a:p>
            <a:pPr marL="457200" lvl="1" indent="0">
              <a:buNone/>
            </a:pPr>
            <a:r>
              <a:rPr lang="en-US" sz="1800" dirty="0"/>
              <a:t>8. Provide grinding machines with a tool rest, maintaining a maximum distance of 3 mm from the wheel or working face.</a:t>
            </a:r>
          </a:p>
          <a:p>
            <a:pPr marL="457200" lvl="1" indent="0">
              <a:buNone/>
            </a:pPr>
            <a:r>
              <a:rPr lang="en-US" sz="1800" dirty="0"/>
              <a:t>9. Wear goggles if grinding machines lack a protective transparent shield, </a:t>
            </a:r>
            <a:endParaRPr lang="en-ZA" sz="1800" dirty="0"/>
          </a:p>
        </p:txBody>
      </p:sp>
      <p:sp>
        <p:nvSpPr>
          <p:cNvPr id="6" name="Rectangle 5">
            <a:extLst>
              <a:ext uri="{FF2B5EF4-FFF2-40B4-BE49-F238E27FC236}">
                <a16:creationId xmlns:a16="http://schemas.microsoft.com/office/drawing/2014/main" id="{1AD8F532-21BD-612A-5ED0-4D4829250267}"/>
              </a:ext>
            </a:extLst>
          </p:cNvPr>
          <p:cNvSpPr/>
          <p:nvPr/>
        </p:nvSpPr>
        <p:spPr>
          <a:xfrm>
            <a:off x="5663821" y="736979"/>
            <a:ext cx="1282889" cy="2214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728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2962-CDDD-A191-3088-9FD235EE3055}"/>
              </a:ext>
            </a:extLst>
          </p:cNvPr>
          <p:cNvSpPr>
            <a:spLocks noGrp="1"/>
          </p:cNvSpPr>
          <p:nvPr>
            <p:ph type="title"/>
          </p:nvPr>
        </p:nvSpPr>
        <p:spPr>
          <a:xfrm>
            <a:off x="485939" y="309978"/>
            <a:ext cx="7696360" cy="1401183"/>
          </a:xfrm>
        </p:spPr>
        <p:txBody>
          <a:bodyPr anchor="t">
            <a:normAutofit/>
          </a:bodyPr>
          <a:lstStyle/>
          <a:p>
            <a:r>
              <a:rPr lang="en-US" sz="3200" dirty="0"/>
              <a:t>3. Safe use of power operated grinders </a:t>
            </a:r>
            <a:endParaRPr lang="en-ZA" sz="3200" dirty="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502958-18A7-627E-CE10-C1820AFD197E}"/>
              </a:ext>
            </a:extLst>
          </p:cNvPr>
          <p:cNvSpPr>
            <a:spLocks noGrp="1"/>
          </p:cNvSpPr>
          <p:nvPr>
            <p:ph idx="1"/>
          </p:nvPr>
        </p:nvSpPr>
        <p:spPr>
          <a:xfrm>
            <a:off x="485939" y="1279461"/>
            <a:ext cx="7096042" cy="3946221"/>
          </a:xfrm>
        </p:spPr>
        <p:txBody>
          <a:bodyPr>
            <a:noAutofit/>
          </a:bodyPr>
          <a:lstStyle/>
          <a:p>
            <a:r>
              <a:rPr lang="en-US" sz="2000" dirty="0"/>
              <a:t>(a) Before grinding ensure that the tools are in a safe condition</a:t>
            </a:r>
          </a:p>
          <a:p>
            <a:r>
              <a:rPr lang="en-US" sz="2000" dirty="0"/>
              <a:t>(b) Inspect the stone carefully, as any fault is dangerous. Change the grinding wheel or stone – if necessary: </a:t>
            </a:r>
          </a:p>
          <a:p>
            <a:pPr lvl="1"/>
            <a:r>
              <a:rPr lang="en-US" sz="2000" dirty="0"/>
              <a:t> Unevenly worn wheel </a:t>
            </a:r>
          </a:p>
          <a:p>
            <a:pPr lvl="1"/>
            <a:r>
              <a:rPr lang="en-US" sz="2000" dirty="0"/>
              <a:t>Wheel not running true </a:t>
            </a:r>
          </a:p>
          <a:p>
            <a:pPr lvl="1"/>
            <a:r>
              <a:rPr lang="en-US" sz="2000" dirty="0"/>
              <a:t> Chipped or cracked wheel</a:t>
            </a:r>
          </a:p>
          <a:p>
            <a:r>
              <a:rPr lang="en-US" sz="2000" dirty="0"/>
              <a:t>(c) Wear protective clothing </a:t>
            </a:r>
          </a:p>
          <a:p>
            <a:r>
              <a:rPr lang="en-US" sz="2000" dirty="0"/>
              <a:t>(d) Place screens to protect others from sparks </a:t>
            </a:r>
          </a:p>
          <a:p>
            <a:r>
              <a:rPr lang="en-US" sz="2000" dirty="0"/>
              <a:t>(e) Before starting grinder, hold firmly to prevent torque twisting grinder out of grip</a:t>
            </a:r>
            <a:endParaRPr lang="en-ZA" sz="2000" dirty="0"/>
          </a:p>
        </p:txBody>
      </p:sp>
      <p:pic>
        <p:nvPicPr>
          <p:cNvPr id="5" name="Picture 4">
            <a:extLst>
              <a:ext uri="{FF2B5EF4-FFF2-40B4-BE49-F238E27FC236}">
                <a16:creationId xmlns:a16="http://schemas.microsoft.com/office/drawing/2014/main" id="{DE8F4CFD-6E3B-A7D5-9E1C-C75CF541D44D}"/>
              </a:ext>
            </a:extLst>
          </p:cNvPr>
          <p:cNvPicPr>
            <a:picLocks noChangeAspect="1"/>
          </p:cNvPicPr>
          <p:nvPr/>
        </p:nvPicPr>
        <p:blipFill>
          <a:blip r:embed="rId2"/>
          <a:stretch>
            <a:fillRect/>
          </a:stretch>
        </p:blipFill>
        <p:spPr>
          <a:xfrm>
            <a:off x="7857882" y="1623446"/>
            <a:ext cx="3572278" cy="3611108"/>
          </a:xfrm>
          <a:prstGeom prst="rect">
            <a:avLst/>
          </a:prstGeom>
        </p:spPr>
      </p:pic>
      <p:sp>
        <p:nvSpPr>
          <p:cNvPr id="6" name="Rectangle 5">
            <a:extLst>
              <a:ext uri="{FF2B5EF4-FFF2-40B4-BE49-F238E27FC236}">
                <a16:creationId xmlns:a16="http://schemas.microsoft.com/office/drawing/2014/main" id="{9127894F-61B8-4687-1E45-36B4D0D6B017}"/>
              </a:ext>
            </a:extLst>
          </p:cNvPr>
          <p:cNvSpPr/>
          <p:nvPr/>
        </p:nvSpPr>
        <p:spPr>
          <a:xfrm>
            <a:off x="761840" y="825427"/>
            <a:ext cx="836561" cy="1572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3229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2962-CDDD-A191-3088-9FD235EE3055}"/>
              </a:ext>
            </a:extLst>
          </p:cNvPr>
          <p:cNvSpPr>
            <a:spLocks noGrp="1"/>
          </p:cNvSpPr>
          <p:nvPr>
            <p:ph type="title"/>
          </p:nvPr>
        </p:nvSpPr>
        <p:spPr>
          <a:xfrm>
            <a:off x="485938" y="309978"/>
            <a:ext cx="8767243" cy="1401183"/>
          </a:xfrm>
        </p:spPr>
        <p:txBody>
          <a:bodyPr anchor="t">
            <a:normAutofit/>
          </a:bodyPr>
          <a:lstStyle/>
          <a:p>
            <a:r>
              <a:rPr lang="en-US" sz="3200" dirty="0"/>
              <a:t>3. Safe use of power operated grinders (p2) </a:t>
            </a:r>
            <a:endParaRPr lang="en-ZA" sz="3200" dirty="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502958-18A7-627E-CE10-C1820AFD197E}"/>
              </a:ext>
            </a:extLst>
          </p:cNvPr>
          <p:cNvSpPr>
            <a:spLocks noGrp="1"/>
          </p:cNvSpPr>
          <p:nvPr>
            <p:ph idx="1"/>
          </p:nvPr>
        </p:nvSpPr>
        <p:spPr>
          <a:xfrm>
            <a:off x="485938" y="1279461"/>
            <a:ext cx="7575219" cy="4375378"/>
          </a:xfrm>
        </p:spPr>
        <p:txBody>
          <a:bodyPr>
            <a:noAutofit/>
          </a:bodyPr>
          <a:lstStyle/>
          <a:p>
            <a:r>
              <a:rPr lang="en-US" sz="2400" dirty="0"/>
              <a:t>(f) While stone is in contact with work, use constant pressure but avoid slowing motor with too much pressure. Hold so that the sparks fly away from the body.</a:t>
            </a:r>
          </a:p>
          <a:p>
            <a:r>
              <a:rPr lang="en-US" sz="2400" dirty="0"/>
              <a:t>(g) Do not put grinder down while the disc or stone still revolving. Hold until the disc or stone is stationary, then place down gently so that the disc or stone is not in contact with the workbench </a:t>
            </a:r>
          </a:p>
          <a:p>
            <a:r>
              <a:rPr lang="en-US" sz="2400" dirty="0"/>
              <a:t>(h) Unplug the grinder as soon as possible because it is a potential danger while it is still plugged in</a:t>
            </a:r>
            <a:endParaRPr lang="en-ZA" sz="2400" dirty="0"/>
          </a:p>
        </p:txBody>
      </p:sp>
      <p:sp>
        <p:nvSpPr>
          <p:cNvPr id="6" name="Rectangle 5">
            <a:extLst>
              <a:ext uri="{FF2B5EF4-FFF2-40B4-BE49-F238E27FC236}">
                <a16:creationId xmlns:a16="http://schemas.microsoft.com/office/drawing/2014/main" id="{9127894F-61B8-4687-1E45-36B4D0D6B017}"/>
              </a:ext>
            </a:extLst>
          </p:cNvPr>
          <p:cNvSpPr/>
          <p:nvPr/>
        </p:nvSpPr>
        <p:spPr>
          <a:xfrm>
            <a:off x="761840" y="825427"/>
            <a:ext cx="836561" cy="1572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3EC7DC4D-C787-5189-C885-6D22E7C1BF11}"/>
              </a:ext>
            </a:extLst>
          </p:cNvPr>
          <p:cNvPicPr>
            <a:picLocks noChangeAspect="1"/>
          </p:cNvPicPr>
          <p:nvPr/>
        </p:nvPicPr>
        <p:blipFill rotWithShape="1">
          <a:blip r:embed="rId2"/>
          <a:srcRect t="724"/>
          <a:stretch/>
        </p:blipFill>
        <p:spPr>
          <a:xfrm>
            <a:off x="8580165" y="597834"/>
            <a:ext cx="2880966" cy="5057008"/>
          </a:xfrm>
          <a:prstGeom prst="rect">
            <a:avLst/>
          </a:prstGeom>
        </p:spPr>
      </p:pic>
    </p:spTree>
    <p:extLst>
      <p:ext uri="{BB962C8B-B14F-4D97-AF65-F5344CB8AC3E}">
        <p14:creationId xmlns:p14="http://schemas.microsoft.com/office/powerpoint/2010/main" val="353019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A854-C56F-A6FE-6351-2B85AF3B6080}"/>
              </a:ext>
            </a:extLst>
          </p:cNvPr>
          <p:cNvSpPr>
            <a:spLocks noGrp="1"/>
          </p:cNvSpPr>
          <p:nvPr>
            <p:ph type="title"/>
          </p:nvPr>
        </p:nvSpPr>
        <p:spPr/>
        <p:txBody>
          <a:bodyPr/>
          <a:lstStyle/>
          <a:p>
            <a:r>
              <a:rPr lang="en-US" dirty="0"/>
              <a:t>Assessment Activity</a:t>
            </a:r>
            <a:endParaRPr lang="en-ZA" dirty="0"/>
          </a:p>
        </p:txBody>
      </p:sp>
      <p:sp>
        <p:nvSpPr>
          <p:cNvPr id="3" name="Content Placeholder 2">
            <a:extLst>
              <a:ext uri="{FF2B5EF4-FFF2-40B4-BE49-F238E27FC236}">
                <a16:creationId xmlns:a16="http://schemas.microsoft.com/office/drawing/2014/main" id="{83C0D042-2FF1-59F3-AE60-5B19950FC7D2}"/>
              </a:ext>
            </a:extLst>
          </p:cNvPr>
          <p:cNvSpPr>
            <a:spLocks noGrp="1"/>
          </p:cNvSpPr>
          <p:nvPr>
            <p:ph idx="1"/>
          </p:nvPr>
        </p:nvSpPr>
        <p:spPr>
          <a:xfrm>
            <a:off x="501315" y="1456323"/>
            <a:ext cx="10515600" cy="4351338"/>
          </a:xfrm>
        </p:spPr>
        <p:txBody>
          <a:bodyPr>
            <a:normAutofit fontScale="70000" lnSpcReduction="20000"/>
          </a:bodyPr>
          <a:lstStyle/>
          <a:p>
            <a:r>
              <a:rPr lang="en-US" dirty="0"/>
              <a:t>Choose the correct answer: </a:t>
            </a:r>
          </a:p>
          <a:p>
            <a:pPr marL="0" indent="0">
              <a:buNone/>
            </a:pPr>
            <a:r>
              <a:rPr lang="en-US" dirty="0"/>
              <a:t>1. It is safe to leave pieces of material: </a:t>
            </a:r>
          </a:p>
          <a:p>
            <a:pPr marL="457200" lvl="1" indent="0">
              <a:buNone/>
            </a:pPr>
            <a:r>
              <a:rPr lang="en-US" dirty="0"/>
              <a:t>(a) On the machine shop floor </a:t>
            </a:r>
          </a:p>
          <a:p>
            <a:pPr marL="457200" lvl="1" indent="0">
              <a:buNone/>
            </a:pPr>
            <a:r>
              <a:rPr lang="en-US" dirty="0"/>
              <a:t>(b) In a rubbish bin </a:t>
            </a:r>
          </a:p>
          <a:p>
            <a:pPr marL="457200" lvl="1" indent="0">
              <a:buNone/>
            </a:pPr>
            <a:r>
              <a:rPr lang="en-US" dirty="0"/>
              <a:t>(c) In a storeroom; or </a:t>
            </a:r>
          </a:p>
          <a:p>
            <a:pPr marL="457200" lvl="1" indent="0">
              <a:buNone/>
            </a:pPr>
            <a:r>
              <a:rPr lang="en-US" dirty="0"/>
              <a:t>(d) On your workbench. </a:t>
            </a:r>
          </a:p>
          <a:p>
            <a:pPr marL="0" indent="0">
              <a:buNone/>
            </a:pPr>
            <a:r>
              <a:rPr lang="en-US" dirty="0"/>
              <a:t>2. We must replace machine guards. </a:t>
            </a:r>
          </a:p>
          <a:p>
            <a:pPr marL="457200" lvl="1" indent="0">
              <a:buNone/>
            </a:pPr>
            <a:r>
              <a:rPr lang="en-US" dirty="0"/>
              <a:t>(a) Every week. </a:t>
            </a:r>
          </a:p>
          <a:p>
            <a:pPr marL="457200" lvl="1" indent="0">
              <a:buNone/>
            </a:pPr>
            <a:r>
              <a:rPr lang="en-US" dirty="0"/>
              <a:t>(b) After repairing the machine. </a:t>
            </a:r>
          </a:p>
          <a:p>
            <a:pPr marL="457200" lvl="1" indent="0">
              <a:buNone/>
            </a:pPr>
            <a:r>
              <a:rPr lang="en-US" dirty="0"/>
              <a:t>(c) While the machine is operating; or </a:t>
            </a:r>
          </a:p>
          <a:p>
            <a:pPr marL="457200" lvl="1" indent="0">
              <a:buNone/>
            </a:pPr>
            <a:r>
              <a:rPr lang="en-US" dirty="0"/>
              <a:t>(d) When we clean the workshop. </a:t>
            </a:r>
          </a:p>
          <a:p>
            <a:pPr marL="0" indent="0">
              <a:buNone/>
            </a:pPr>
            <a:r>
              <a:rPr lang="en-US" dirty="0"/>
              <a:t>3. Make sure that your work piece is properly secured in the machine so that. </a:t>
            </a:r>
          </a:p>
          <a:p>
            <a:pPr marL="457200" lvl="1" indent="0">
              <a:buNone/>
            </a:pPr>
            <a:r>
              <a:rPr lang="en-US" dirty="0"/>
              <a:t>(a) You can do proper measurements as you work. </a:t>
            </a:r>
          </a:p>
          <a:p>
            <a:pPr marL="457200" lvl="1" indent="0">
              <a:buNone/>
            </a:pPr>
            <a:r>
              <a:rPr lang="en-US" dirty="0"/>
              <a:t>(b) You can work accurately. </a:t>
            </a:r>
          </a:p>
          <a:p>
            <a:pPr marL="457200" lvl="1" indent="0">
              <a:buNone/>
            </a:pPr>
            <a:r>
              <a:rPr lang="en-US" dirty="0"/>
              <a:t>(c) Your work piece is neatly finished off; or </a:t>
            </a:r>
          </a:p>
          <a:p>
            <a:pPr marL="457200" lvl="1" indent="0">
              <a:buNone/>
            </a:pPr>
            <a:r>
              <a:rPr lang="en-US" dirty="0"/>
              <a:t>(d) It does not come loose and cause an accident.</a:t>
            </a:r>
            <a:endParaRPr lang="en-ZA" dirty="0"/>
          </a:p>
        </p:txBody>
      </p:sp>
    </p:spTree>
    <p:extLst>
      <p:ext uri="{BB962C8B-B14F-4D97-AF65-F5344CB8AC3E}">
        <p14:creationId xmlns:p14="http://schemas.microsoft.com/office/powerpoint/2010/main" val="3660362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A854-C56F-A6FE-6351-2B85AF3B6080}"/>
              </a:ext>
            </a:extLst>
          </p:cNvPr>
          <p:cNvSpPr>
            <a:spLocks noGrp="1"/>
          </p:cNvSpPr>
          <p:nvPr>
            <p:ph type="title"/>
          </p:nvPr>
        </p:nvSpPr>
        <p:spPr>
          <a:xfrm>
            <a:off x="501315" y="0"/>
            <a:ext cx="10515600" cy="1325563"/>
          </a:xfrm>
        </p:spPr>
        <p:txBody>
          <a:bodyPr/>
          <a:lstStyle/>
          <a:p>
            <a:r>
              <a:rPr lang="en-US" dirty="0"/>
              <a:t>Assessment Activity (p2)</a:t>
            </a:r>
            <a:endParaRPr lang="en-ZA" dirty="0"/>
          </a:p>
        </p:txBody>
      </p:sp>
      <p:sp>
        <p:nvSpPr>
          <p:cNvPr id="3" name="Content Placeholder 2">
            <a:extLst>
              <a:ext uri="{FF2B5EF4-FFF2-40B4-BE49-F238E27FC236}">
                <a16:creationId xmlns:a16="http://schemas.microsoft.com/office/drawing/2014/main" id="{83C0D042-2FF1-59F3-AE60-5B19950FC7D2}"/>
              </a:ext>
            </a:extLst>
          </p:cNvPr>
          <p:cNvSpPr>
            <a:spLocks noGrp="1"/>
          </p:cNvSpPr>
          <p:nvPr>
            <p:ph idx="1"/>
          </p:nvPr>
        </p:nvSpPr>
        <p:spPr>
          <a:xfrm>
            <a:off x="501315" y="1058779"/>
            <a:ext cx="10904622" cy="4748882"/>
          </a:xfrm>
        </p:spPr>
        <p:txBody>
          <a:bodyPr>
            <a:normAutofit fontScale="92500" lnSpcReduction="20000"/>
          </a:bodyPr>
          <a:lstStyle/>
          <a:p>
            <a:r>
              <a:rPr lang="en-US" sz="2400" dirty="0"/>
              <a:t>Answer the following questions: </a:t>
            </a:r>
          </a:p>
          <a:p>
            <a:pPr marL="514350" indent="-514350">
              <a:buAutoNum type="arabicPeriod"/>
            </a:pPr>
            <a:r>
              <a:rPr lang="en-US" sz="2400" dirty="0"/>
              <a:t>State three reasons for wearing gloves in a machine shop.</a:t>
            </a:r>
          </a:p>
          <a:p>
            <a:pPr marL="514350" indent="-514350">
              <a:buAutoNum type="arabicPeriod"/>
            </a:pPr>
            <a:r>
              <a:rPr lang="en-US" sz="2400" dirty="0"/>
              <a:t>Why does oil or grease on the shop floor create a safety hazard? Give three reasons. </a:t>
            </a:r>
          </a:p>
          <a:p>
            <a:pPr marL="514350" indent="-514350">
              <a:buAutoNum type="arabicPeriod"/>
            </a:pPr>
            <a:r>
              <a:rPr lang="en-US" sz="2400" dirty="0"/>
              <a:t>Why do we not leave hand tools on machines? </a:t>
            </a:r>
          </a:p>
          <a:p>
            <a:pPr marL="514350" indent="-514350">
              <a:buAutoNum type="arabicPeriod"/>
            </a:pPr>
            <a:r>
              <a:rPr lang="en-US" sz="2400" dirty="0"/>
              <a:t>Regulation 3.12 deals with disobedience. What does is state? </a:t>
            </a:r>
          </a:p>
          <a:p>
            <a:pPr marL="514350" indent="-514350">
              <a:buAutoNum type="arabicPeriod"/>
            </a:pPr>
            <a:r>
              <a:rPr lang="en-US" sz="2400" dirty="0"/>
              <a:t>Regulation 4.4.1 states that a complaint book must be supplied. State: </a:t>
            </a:r>
          </a:p>
          <a:p>
            <a:pPr marL="457200" lvl="1" indent="0">
              <a:buNone/>
            </a:pPr>
            <a:r>
              <a:rPr lang="en-US" sz="1600" dirty="0"/>
              <a:t>(a) Where the complaint book must be kept. </a:t>
            </a:r>
          </a:p>
          <a:p>
            <a:pPr marL="457200" lvl="1" indent="0">
              <a:buNone/>
            </a:pPr>
            <a:r>
              <a:rPr lang="en-US" sz="1600" dirty="0"/>
              <a:t>(b) What kind of complaints you can enter; and </a:t>
            </a:r>
          </a:p>
          <a:p>
            <a:pPr marL="457200" lvl="1" indent="0">
              <a:buNone/>
            </a:pPr>
            <a:r>
              <a:rPr lang="en-US" sz="1600" dirty="0"/>
              <a:t>(c) Who must inspect this book and how often? </a:t>
            </a:r>
          </a:p>
          <a:p>
            <a:pPr marL="514350" indent="-514350">
              <a:buAutoNum type="arabicPeriod" startAt="6"/>
            </a:pPr>
            <a:r>
              <a:rPr lang="en-US" sz="2400" dirty="0"/>
              <a:t>Regulation 5.8.1 discusses lifelines. State when, or under what conditions, a person must be secured by a lifeline. </a:t>
            </a:r>
          </a:p>
          <a:p>
            <a:pPr marL="514350" indent="-514350">
              <a:buAutoNum type="arabicPeriod" startAt="6"/>
            </a:pPr>
            <a:r>
              <a:rPr lang="en-US" sz="2400" dirty="0"/>
              <a:t>Regulation 5.8.3 deals with hard hats. When or where must you wear a hard hat? </a:t>
            </a:r>
          </a:p>
          <a:p>
            <a:pPr marL="514350" indent="-514350">
              <a:buAutoNum type="arabicPeriod" startAt="6"/>
            </a:pPr>
            <a:r>
              <a:rPr lang="en-US" sz="2400" dirty="0"/>
              <a:t>Regulation 10.2.4 discusses the use of compressed air. What can you not use compressed air for? </a:t>
            </a:r>
            <a:endParaRPr lang="en-ZA" sz="2400" dirty="0"/>
          </a:p>
        </p:txBody>
      </p:sp>
    </p:spTree>
    <p:extLst>
      <p:ext uri="{BB962C8B-B14F-4D97-AF65-F5344CB8AC3E}">
        <p14:creationId xmlns:p14="http://schemas.microsoft.com/office/powerpoint/2010/main" val="350485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0277-255B-F72E-FBDC-8660CF4F1D8F}"/>
              </a:ext>
            </a:extLst>
          </p:cNvPr>
          <p:cNvSpPr>
            <a:spLocks noGrp="1"/>
          </p:cNvSpPr>
          <p:nvPr>
            <p:ph type="title"/>
          </p:nvPr>
        </p:nvSpPr>
        <p:spPr>
          <a:xfrm>
            <a:off x="838200" y="153192"/>
            <a:ext cx="10515600" cy="1325563"/>
          </a:xfrm>
        </p:spPr>
        <p:txBody>
          <a:bodyPr/>
          <a:lstStyle/>
          <a:p>
            <a:r>
              <a:rPr lang="en-US" dirty="0"/>
              <a:t>KT0102 Identified, select, and safely use for all related engineering power tools.</a:t>
            </a:r>
            <a:endParaRPr lang="en-ZA" dirty="0"/>
          </a:p>
        </p:txBody>
      </p:sp>
      <p:sp>
        <p:nvSpPr>
          <p:cNvPr id="3" name="Content Placeholder 2">
            <a:extLst>
              <a:ext uri="{FF2B5EF4-FFF2-40B4-BE49-F238E27FC236}">
                <a16:creationId xmlns:a16="http://schemas.microsoft.com/office/drawing/2014/main" id="{FCDFAC11-DB1C-3950-A522-52C1F6E51CDE}"/>
              </a:ext>
            </a:extLst>
          </p:cNvPr>
          <p:cNvSpPr>
            <a:spLocks noGrp="1"/>
          </p:cNvSpPr>
          <p:nvPr>
            <p:ph idx="1"/>
          </p:nvPr>
        </p:nvSpPr>
        <p:spPr>
          <a:xfrm>
            <a:off x="838200" y="1478755"/>
            <a:ext cx="10515600" cy="4351338"/>
          </a:xfrm>
        </p:spPr>
        <p:txBody>
          <a:bodyPr>
            <a:normAutofit fontScale="77500" lnSpcReduction="20000"/>
          </a:bodyPr>
          <a:lstStyle/>
          <a:p>
            <a:pPr marL="0" indent="0">
              <a:buNone/>
            </a:pPr>
            <a:r>
              <a:rPr lang="en-US" dirty="0"/>
              <a:t>The types of power tools covered in this learner guide include the following: </a:t>
            </a:r>
          </a:p>
          <a:p>
            <a:pPr marL="0" indent="0">
              <a:buNone/>
            </a:pPr>
            <a:r>
              <a:rPr lang="en-ZA" dirty="0"/>
              <a:t>1. Drilling machines </a:t>
            </a:r>
          </a:p>
          <a:p>
            <a:pPr marL="457200" lvl="1" indent="0">
              <a:buNone/>
            </a:pPr>
            <a:r>
              <a:rPr lang="en-ZA" dirty="0"/>
              <a:t>1.1. Sensitive drilling machine </a:t>
            </a:r>
          </a:p>
          <a:p>
            <a:pPr marL="457200" lvl="1" indent="0">
              <a:buNone/>
            </a:pPr>
            <a:r>
              <a:rPr lang="en-ZA" dirty="0"/>
              <a:t>1.2. Column drilling machine </a:t>
            </a:r>
          </a:p>
          <a:p>
            <a:pPr marL="457200" lvl="1" indent="0">
              <a:buNone/>
            </a:pPr>
            <a:r>
              <a:rPr lang="en-ZA" dirty="0"/>
              <a:t>1.3. Radial drilling machine </a:t>
            </a:r>
          </a:p>
          <a:p>
            <a:pPr marL="0" indent="0">
              <a:buNone/>
            </a:pPr>
            <a:r>
              <a:rPr lang="en-ZA" dirty="0"/>
              <a:t>2. Pedestal grinder </a:t>
            </a:r>
          </a:p>
          <a:p>
            <a:pPr marL="0" indent="0">
              <a:buNone/>
            </a:pPr>
            <a:r>
              <a:rPr lang="en-ZA" dirty="0"/>
              <a:t>3. Portable power tools </a:t>
            </a:r>
          </a:p>
          <a:p>
            <a:pPr marL="457200" lvl="1" indent="0">
              <a:buNone/>
            </a:pPr>
            <a:r>
              <a:rPr lang="en-ZA" dirty="0"/>
              <a:t>3.1. Portable drilling machine </a:t>
            </a:r>
          </a:p>
          <a:p>
            <a:pPr marL="457200" lvl="1" indent="0">
              <a:buNone/>
            </a:pPr>
            <a:r>
              <a:rPr lang="en-ZA" dirty="0"/>
              <a:t>3.2. Jigsaw </a:t>
            </a:r>
          </a:p>
          <a:p>
            <a:pPr marL="457200" lvl="1" indent="0">
              <a:buNone/>
            </a:pPr>
            <a:r>
              <a:rPr lang="en-ZA" dirty="0"/>
              <a:t>3.3. Angle grinder </a:t>
            </a:r>
          </a:p>
          <a:p>
            <a:pPr marL="0" indent="0">
              <a:buNone/>
            </a:pPr>
            <a:r>
              <a:rPr lang="en-ZA" dirty="0"/>
              <a:t>4. Pneumatic power tools </a:t>
            </a:r>
          </a:p>
          <a:p>
            <a:pPr marL="457200" lvl="1" indent="0">
              <a:buNone/>
            </a:pPr>
            <a:r>
              <a:rPr lang="en-ZA" dirty="0"/>
              <a:t>4.1. Pneumatic drilling machine </a:t>
            </a:r>
          </a:p>
          <a:p>
            <a:pPr marL="457200" lvl="1" indent="0">
              <a:buNone/>
            </a:pPr>
            <a:r>
              <a:rPr lang="en-ZA" dirty="0"/>
              <a:t>4.2. Pneumatic angle grinder </a:t>
            </a:r>
          </a:p>
          <a:p>
            <a:pPr marL="457200" lvl="1" indent="0">
              <a:buNone/>
            </a:pPr>
            <a:r>
              <a:rPr lang="en-ZA" dirty="0"/>
              <a:t>4.3. Pneumatic impact wrench</a:t>
            </a:r>
          </a:p>
        </p:txBody>
      </p:sp>
    </p:spTree>
    <p:extLst>
      <p:ext uri="{BB962C8B-B14F-4D97-AF65-F5344CB8AC3E}">
        <p14:creationId xmlns:p14="http://schemas.microsoft.com/office/powerpoint/2010/main" val="348098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94FE-7F38-9FD3-473A-8BF04D691C70}"/>
              </a:ext>
            </a:extLst>
          </p:cNvPr>
          <p:cNvSpPr>
            <a:spLocks noGrp="1"/>
          </p:cNvSpPr>
          <p:nvPr>
            <p:ph type="title"/>
          </p:nvPr>
        </p:nvSpPr>
        <p:spPr>
          <a:xfrm>
            <a:off x="192505" y="365125"/>
            <a:ext cx="11999495" cy="1325563"/>
          </a:xfrm>
        </p:spPr>
        <p:txBody>
          <a:bodyPr>
            <a:normAutofit/>
          </a:bodyPr>
          <a:lstStyle/>
          <a:p>
            <a:r>
              <a:rPr lang="en-US" sz="4000" dirty="0"/>
              <a:t>1. Drilling machine- </a:t>
            </a:r>
            <a:r>
              <a:rPr lang="en-ZA" sz="4000" dirty="0"/>
              <a:t>the pedestal drilling machine</a:t>
            </a:r>
          </a:p>
        </p:txBody>
      </p:sp>
      <p:sp>
        <p:nvSpPr>
          <p:cNvPr id="3" name="Content Placeholder 2">
            <a:extLst>
              <a:ext uri="{FF2B5EF4-FFF2-40B4-BE49-F238E27FC236}">
                <a16:creationId xmlns:a16="http://schemas.microsoft.com/office/drawing/2014/main" id="{EA7D7E10-E9D6-7385-20B5-908D6B478D7C}"/>
              </a:ext>
            </a:extLst>
          </p:cNvPr>
          <p:cNvSpPr>
            <a:spLocks noGrp="1"/>
          </p:cNvSpPr>
          <p:nvPr>
            <p:ph idx="1"/>
          </p:nvPr>
        </p:nvSpPr>
        <p:spPr>
          <a:xfrm>
            <a:off x="838200" y="1690688"/>
            <a:ext cx="10515600" cy="4351338"/>
          </a:xfrm>
        </p:spPr>
        <p:txBody>
          <a:bodyPr/>
          <a:lstStyle/>
          <a:p>
            <a:r>
              <a:rPr lang="en-US" dirty="0"/>
              <a:t>Used to carry out precision drilling tasks and is probably the most commonly used machine in the workshop. </a:t>
            </a:r>
          </a:p>
          <a:p>
            <a:r>
              <a:rPr lang="en-US" dirty="0"/>
              <a:t>Before you operate a pedestal-drilling machine, you must be able to identify the different types of pedestal drilling machines and their components.</a:t>
            </a:r>
          </a:p>
          <a:p>
            <a:r>
              <a:rPr lang="en-US" dirty="0"/>
              <a:t>Types of pedestal drilling machines include:  </a:t>
            </a:r>
          </a:p>
          <a:p>
            <a:pPr lvl="1"/>
            <a:r>
              <a:rPr lang="en-US" dirty="0"/>
              <a:t>Sensitive drilling machine. </a:t>
            </a:r>
          </a:p>
          <a:p>
            <a:pPr lvl="1"/>
            <a:r>
              <a:rPr lang="en-US" dirty="0"/>
              <a:t>Column drilling machine. </a:t>
            </a:r>
          </a:p>
          <a:p>
            <a:pPr lvl="1"/>
            <a:r>
              <a:rPr lang="en-US" dirty="0"/>
              <a:t>Radial drilling machine</a:t>
            </a:r>
            <a:endParaRPr lang="en-ZA" dirty="0"/>
          </a:p>
        </p:txBody>
      </p:sp>
    </p:spTree>
    <p:extLst>
      <p:ext uri="{BB962C8B-B14F-4D97-AF65-F5344CB8AC3E}">
        <p14:creationId xmlns:p14="http://schemas.microsoft.com/office/powerpoint/2010/main" val="36010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94FE-7F38-9FD3-473A-8BF04D691C70}"/>
              </a:ext>
            </a:extLst>
          </p:cNvPr>
          <p:cNvSpPr>
            <a:spLocks noGrp="1"/>
          </p:cNvSpPr>
          <p:nvPr>
            <p:ph type="title"/>
          </p:nvPr>
        </p:nvSpPr>
        <p:spPr>
          <a:xfrm>
            <a:off x="-32084" y="0"/>
            <a:ext cx="12921916" cy="1325563"/>
          </a:xfrm>
        </p:spPr>
        <p:txBody>
          <a:bodyPr>
            <a:normAutofit/>
          </a:bodyPr>
          <a:lstStyle/>
          <a:p>
            <a:r>
              <a:rPr lang="en-US" sz="4000" dirty="0"/>
              <a:t>1. Drilling machine- </a:t>
            </a:r>
            <a:r>
              <a:rPr lang="en-ZA" sz="4000" dirty="0"/>
              <a:t>the pedestal drilling machine (p2)</a:t>
            </a:r>
          </a:p>
        </p:txBody>
      </p:sp>
      <p:sp>
        <p:nvSpPr>
          <p:cNvPr id="3" name="Content Placeholder 2">
            <a:extLst>
              <a:ext uri="{FF2B5EF4-FFF2-40B4-BE49-F238E27FC236}">
                <a16:creationId xmlns:a16="http://schemas.microsoft.com/office/drawing/2014/main" id="{EA7D7E10-E9D6-7385-20B5-908D6B478D7C}"/>
              </a:ext>
            </a:extLst>
          </p:cNvPr>
          <p:cNvSpPr>
            <a:spLocks noGrp="1"/>
          </p:cNvSpPr>
          <p:nvPr>
            <p:ph idx="1"/>
          </p:nvPr>
        </p:nvSpPr>
        <p:spPr>
          <a:xfrm>
            <a:off x="838200" y="1690687"/>
            <a:ext cx="5514474" cy="4686049"/>
          </a:xfrm>
        </p:spPr>
        <p:txBody>
          <a:bodyPr/>
          <a:lstStyle/>
          <a:p>
            <a:pPr marL="514350" indent="-514350">
              <a:buAutoNum type="alphaLcParenBoth"/>
            </a:pPr>
            <a:r>
              <a:rPr lang="en-US" dirty="0"/>
              <a:t>Sensitive drilling machine</a:t>
            </a:r>
          </a:p>
          <a:p>
            <a:pPr marL="0" indent="0">
              <a:buNone/>
            </a:pPr>
            <a:r>
              <a:rPr lang="en-US" dirty="0"/>
              <a:t>- The sensitive drilling machine (as the name implies) is a machine for light drilling work. It is manually operated and driven by V-belts, not through a gearbox.</a:t>
            </a:r>
          </a:p>
        </p:txBody>
      </p:sp>
      <p:pic>
        <p:nvPicPr>
          <p:cNvPr id="5" name="Picture 4">
            <a:extLst>
              <a:ext uri="{FF2B5EF4-FFF2-40B4-BE49-F238E27FC236}">
                <a16:creationId xmlns:a16="http://schemas.microsoft.com/office/drawing/2014/main" id="{3398A841-9C27-7A4F-CBE4-902E1795023E}"/>
              </a:ext>
            </a:extLst>
          </p:cNvPr>
          <p:cNvPicPr>
            <a:picLocks noChangeAspect="1"/>
          </p:cNvPicPr>
          <p:nvPr/>
        </p:nvPicPr>
        <p:blipFill rotWithShape="1">
          <a:blip r:embed="rId2"/>
          <a:srcRect t="5140"/>
          <a:stretch/>
        </p:blipFill>
        <p:spPr>
          <a:xfrm>
            <a:off x="7267074" y="1251365"/>
            <a:ext cx="4331368" cy="4351338"/>
          </a:xfrm>
          <a:prstGeom prst="rect">
            <a:avLst/>
          </a:prstGeom>
        </p:spPr>
      </p:pic>
    </p:spTree>
    <p:extLst>
      <p:ext uri="{BB962C8B-B14F-4D97-AF65-F5344CB8AC3E}">
        <p14:creationId xmlns:p14="http://schemas.microsoft.com/office/powerpoint/2010/main" val="19585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1C5-3BE9-6F92-A964-EBACCF5DF2F4}"/>
              </a:ext>
            </a:extLst>
          </p:cNvPr>
          <p:cNvSpPr>
            <a:spLocks noGrp="1"/>
          </p:cNvSpPr>
          <p:nvPr>
            <p:ph type="title"/>
          </p:nvPr>
        </p:nvSpPr>
        <p:spPr>
          <a:xfrm>
            <a:off x="561900" y="2073416"/>
            <a:ext cx="3455821" cy="1616203"/>
          </a:xfrm>
        </p:spPr>
        <p:txBody>
          <a:bodyPr anchor="b">
            <a:normAutofit/>
          </a:bodyPr>
          <a:lstStyle/>
          <a:p>
            <a:r>
              <a:rPr lang="en-US" sz="3200" dirty="0"/>
              <a:t>Components of a sensitive drilling machine</a:t>
            </a:r>
            <a:endParaRPr lang="en-ZA" sz="3200" dirty="0"/>
          </a:p>
        </p:txBody>
      </p:sp>
      <p:pic>
        <p:nvPicPr>
          <p:cNvPr id="5" name="Picture 4">
            <a:extLst>
              <a:ext uri="{FF2B5EF4-FFF2-40B4-BE49-F238E27FC236}">
                <a16:creationId xmlns:a16="http://schemas.microsoft.com/office/drawing/2014/main" id="{4E496F5F-E601-5E23-9DB4-7D91D24E88F0}"/>
              </a:ext>
            </a:extLst>
          </p:cNvPr>
          <p:cNvPicPr>
            <a:picLocks noChangeAspect="1"/>
          </p:cNvPicPr>
          <p:nvPr/>
        </p:nvPicPr>
        <p:blipFill>
          <a:blip r:embed="rId2"/>
          <a:stretch>
            <a:fillRect/>
          </a:stretch>
        </p:blipFill>
        <p:spPr>
          <a:xfrm>
            <a:off x="4657887" y="784261"/>
            <a:ext cx="6749627" cy="4900815"/>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63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3E1F-AD0A-C846-7734-9F5849BE72F0}"/>
              </a:ext>
            </a:extLst>
          </p:cNvPr>
          <p:cNvSpPr>
            <a:spLocks noGrp="1"/>
          </p:cNvSpPr>
          <p:nvPr>
            <p:ph type="title"/>
          </p:nvPr>
        </p:nvSpPr>
        <p:spPr>
          <a:xfrm>
            <a:off x="762001" y="1138265"/>
            <a:ext cx="9390528" cy="1401183"/>
          </a:xfrm>
        </p:spPr>
        <p:txBody>
          <a:bodyPr anchor="t">
            <a:normAutofit/>
          </a:bodyPr>
          <a:lstStyle/>
          <a:p>
            <a:r>
              <a:rPr lang="en-ZA" sz="3200"/>
              <a:t>ABOUT THIS MODULE </a:t>
            </a:r>
          </a:p>
        </p:txBody>
      </p:sp>
      <p:cxnSp>
        <p:nvCxnSpPr>
          <p:cNvPr id="8" name="Straight Connector 7">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EEE847-82EE-869E-CFA4-0CA3E290E730}"/>
              </a:ext>
            </a:extLst>
          </p:cNvPr>
          <p:cNvSpPr>
            <a:spLocks noGrp="1"/>
          </p:cNvSpPr>
          <p:nvPr>
            <p:ph idx="1"/>
          </p:nvPr>
        </p:nvSpPr>
        <p:spPr>
          <a:xfrm>
            <a:off x="369627" y="2116800"/>
            <a:ext cx="11452746" cy="3602935"/>
          </a:xfrm>
        </p:spPr>
        <p:txBody>
          <a:bodyPr>
            <a:normAutofit/>
          </a:bodyPr>
          <a:lstStyle/>
          <a:p>
            <a:pPr marL="0" indent="0">
              <a:buNone/>
            </a:pPr>
            <a:r>
              <a:rPr lang="en-US" sz="2400" dirty="0"/>
              <a:t>The main focus of this module is understanding the safely use, care and store a range of engineering power tools used for cutting, grinding, drilling and storing of power tools in a safe lock up designated area. </a:t>
            </a:r>
          </a:p>
          <a:p>
            <a:pPr marL="0" indent="0">
              <a:buNone/>
            </a:pPr>
            <a:r>
              <a:rPr lang="en-US" sz="2400" dirty="0"/>
              <a:t>The learning will enable learners to demonstrate an understanding of: </a:t>
            </a:r>
          </a:p>
          <a:p>
            <a:r>
              <a:rPr lang="en-US" sz="2400" dirty="0"/>
              <a:t> KM-07-KT01: Safely use engineering power tools. (60%) </a:t>
            </a:r>
          </a:p>
          <a:p>
            <a:r>
              <a:rPr lang="en-US" sz="2400" dirty="0"/>
              <a:t> KM-07-KT02: Apply care and maintenance of engineering power tools. (30%) </a:t>
            </a:r>
          </a:p>
          <a:p>
            <a:r>
              <a:rPr lang="en-US" sz="2400" dirty="0"/>
              <a:t> KM-07-KT03: Store engineering power tools in a safely designated area (10%</a:t>
            </a:r>
            <a:endParaRPr lang="en-ZA" sz="2400" dirty="0"/>
          </a:p>
        </p:txBody>
      </p:sp>
      <p:sp>
        <p:nvSpPr>
          <p:cNvPr id="4" name="Rectangle 3">
            <a:extLst>
              <a:ext uri="{FF2B5EF4-FFF2-40B4-BE49-F238E27FC236}">
                <a16:creationId xmlns:a16="http://schemas.microsoft.com/office/drawing/2014/main" id="{82720AA4-53FF-FB04-FA51-1DC151067848}"/>
              </a:ext>
            </a:extLst>
          </p:cNvPr>
          <p:cNvSpPr/>
          <p:nvPr/>
        </p:nvSpPr>
        <p:spPr>
          <a:xfrm>
            <a:off x="762001" y="703889"/>
            <a:ext cx="1006838" cy="300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87377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4DDB-A6A0-1935-E683-0941886C4416}"/>
              </a:ext>
            </a:extLst>
          </p:cNvPr>
          <p:cNvSpPr>
            <a:spLocks noGrp="1"/>
          </p:cNvSpPr>
          <p:nvPr>
            <p:ph type="title"/>
          </p:nvPr>
        </p:nvSpPr>
        <p:spPr>
          <a:xfrm>
            <a:off x="-12033" y="70102"/>
            <a:ext cx="10515600" cy="1325563"/>
          </a:xfrm>
        </p:spPr>
        <p:txBody>
          <a:bodyPr/>
          <a:lstStyle/>
          <a:p>
            <a:r>
              <a:rPr lang="en-ZA" dirty="0"/>
              <a:t>(b) Column drilling machine </a:t>
            </a:r>
          </a:p>
        </p:txBody>
      </p:sp>
      <p:sp>
        <p:nvSpPr>
          <p:cNvPr id="4" name="Content Placeholder 3">
            <a:extLst>
              <a:ext uri="{FF2B5EF4-FFF2-40B4-BE49-F238E27FC236}">
                <a16:creationId xmlns:a16="http://schemas.microsoft.com/office/drawing/2014/main" id="{6EF5F033-F2F6-0150-40B7-58E9CF1DF090}"/>
              </a:ext>
            </a:extLst>
          </p:cNvPr>
          <p:cNvSpPr>
            <a:spLocks noGrp="1"/>
          </p:cNvSpPr>
          <p:nvPr>
            <p:ph idx="1"/>
          </p:nvPr>
        </p:nvSpPr>
        <p:spPr>
          <a:xfrm>
            <a:off x="925821" y="1876842"/>
            <a:ext cx="4881963" cy="4351338"/>
          </a:xfrm>
        </p:spPr>
        <p:txBody>
          <a:bodyPr>
            <a:normAutofit/>
          </a:bodyPr>
          <a:lstStyle/>
          <a:p>
            <a:r>
              <a:rPr lang="en-US" dirty="0"/>
              <a:t>The column-drilling machine is like the sensitive drilling machine except that it is more robust and stronger. It is driven from a gearbox and feedbox.</a:t>
            </a:r>
            <a:endParaRPr lang="en-ZA" dirty="0"/>
          </a:p>
        </p:txBody>
      </p:sp>
      <p:pic>
        <p:nvPicPr>
          <p:cNvPr id="5" name="Picture 4">
            <a:extLst>
              <a:ext uri="{FF2B5EF4-FFF2-40B4-BE49-F238E27FC236}">
                <a16:creationId xmlns:a16="http://schemas.microsoft.com/office/drawing/2014/main" id="{9BC3CB6F-009E-75F2-7DD2-F6418A2D8480}"/>
              </a:ext>
            </a:extLst>
          </p:cNvPr>
          <p:cNvPicPr>
            <a:picLocks noChangeAspect="1"/>
          </p:cNvPicPr>
          <p:nvPr/>
        </p:nvPicPr>
        <p:blipFill>
          <a:blip r:embed="rId2"/>
          <a:stretch>
            <a:fillRect/>
          </a:stretch>
        </p:blipFill>
        <p:spPr>
          <a:xfrm>
            <a:off x="6745638" y="990683"/>
            <a:ext cx="4514310" cy="4640096"/>
          </a:xfrm>
          <a:prstGeom prst="rect">
            <a:avLst/>
          </a:prstGeom>
        </p:spPr>
      </p:pic>
    </p:spTree>
    <p:extLst>
      <p:ext uri="{BB962C8B-B14F-4D97-AF65-F5344CB8AC3E}">
        <p14:creationId xmlns:p14="http://schemas.microsoft.com/office/powerpoint/2010/main" val="3447350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066D-8C9B-DEED-919D-69435122D7C7}"/>
              </a:ext>
            </a:extLst>
          </p:cNvPr>
          <p:cNvSpPr>
            <a:spLocks noGrp="1"/>
          </p:cNvSpPr>
          <p:nvPr>
            <p:ph type="title"/>
          </p:nvPr>
        </p:nvSpPr>
        <p:spPr>
          <a:xfrm>
            <a:off x="328053" y="2058381"/>
            <a:ext cx="3455821" cy="1616203"/>
          </a:xfrm>
        </p:spPr>
        <p:txBody>
          <a:bodyPr anchor="b">
            <a:normAutofit/>
          </a:bodyPr>
          <a:lstStyle/>
          <a:p>
            <a:r>
              <a:rPr lang="en-ZA" sz="3200" dirty="0"/>
              <a:t>Components of Column-Drilling Machine</a:t>
            </a:r>
          </a:p>
        </p:txBody>
      </p:sp>
      <p:pic>
        <p:nvPicPr>
          <p:cNvPr id="5" name="Content Placeholder 4">
            <a:extLst>
              <a:ext uri="{FF2B5EF4-FFF2-40B4-BE49-F238E27FC236}">
                <a16:creationId xmlns:a16="http://schemas.microsoft.com/office/drawing/2014/main" id="{5F185B35-34FD-E425-07E5-26F99B86FF68}"/>
              </a:ext>
            </a:extLst>
          </p:cNvPr>
          <p:cNvPicPr>
            <a:picLocks noChangeAspect="1"/>
          </p:cNvPicPr>
          <p:nvPr/>
        </p:nvPicPr>
        <p:blipFill>
          <a:blip r:embed="rId2"/>
          <a:stretch>
            <a:fillRect/>
          </a:stretch>
        </p:blipFill>
        <p:spPr>
          <a:xfrm>
            <a:off x="4668624" y="320040"/>
            <a:ext cx="6515264" cy="5380801"/>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720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8FDD-F700-CA9C-74A9-2B04671D150F}"/>
              </a:ext>
            </a:extLst>
          </p:cNvPr>
          <p:cNvSpPr>
            <a:spLocks noGrp="1"/>
          </p:cNvSpPr>
          <p:nvPr>
            <p:ph type="title"/>
          </p:nvPr>
        </p:nvSpPr>
        <p:spPr>
          <a:xfrm>
            <a:off x="0" y="741391"/>
            <a:ext cx="4892039" cy="950249"/>
          </a:xfrm>
        </p:spPr>
        <p:txBody>
          <a:bodyPr anchor="b">
            <a:normAutofit/>
          </a:bodyPr>
          <a:lstStyle/>
          <a:p>
            <a:r>
              <a:rPr lang="en-US" sz="3200" dirty="0"/>
              <a:t>(</a:t>
            </a:r>
            <a:r>
              <a:rPr lang="en-ZA" sz="3200" dirty="0"/>
              <a:t>c) Radial drilling machine</a:t>
            </a:r>
          </a:p>
        </p:txBody>
      </p:sp>
      <p:sp>
        <p:nvSpPr>
          <p:cNvPr id="4" name="Content Placeholder 3">
            <a:extLst>
              <a:ext uri="{FF2B5EF4-FFF2-40B4-BE49-F238E27FC236}">
                <a16:creationId xmlns:a16="http://schemas.microsoft.com/office/drawing/2014/main" id="{5FB90BFA-8205-570E-F123-EDF27881DC11}"/>
              </a:ext>
            </a:extLst>
          </p:cNvPr>
          <p:cNvSpPr>
            <a:spLocks noGrp="1"/>
          </p:cNvSpPr>
          <p:nvPr>
            <p:ph idx="1"/>
          </p:nvPr>
        </p:nvSpPr>
        <p:spPr>
          <a:xfrm>
            <a:off x="876693" y="2533476"/>
            <a:ext cx="3455821" cy="3447832"/>
          </a:xfrm>
        </p:spPr>
        <p:txBody>
          <a:bodyPr anchor="t">
            <a:normAutofit/>
          </a:bodyPr>
          <a:lstStyle/>
          <a:p>
            <a:r>
              <a:rPr lang="en-US" sz="2000" dirty="0"/>
              <a:t>The radial drilling machine is specifically designed for heavy drilling tasks. It has both radial and horizontal movement, so that the drill can be centered over the point where the hole is to be drilled.</a:t>
            </a:r>
            <a:endParaRPr lang="en-ZA" sz="2000" dirty="0"/>
          </a:p>
        </p:txBody>
      </p:sp>
      <p:pic>
        <p:nvPicPr>
          <p:cNvPr id="5" name="Picture 4">
            <a:extLst>
              <a:ext uri="{FF2B5EF4-FFF2-40B4-BE49-F238E27FC236}">
                <a16:creationId xmlns:a16="http://schemas.microsoft.com/office/drawing/2014/main" id="{64660396-310C-481F-9418-CD169620DB9D}"/>
              </a:ext>
            </a:extLst>
          </p:cNvPr>
          <p:cNvPicPr>
            <a:picLocks noChangeAspect="1"/>
          </p:cNvPicPr>
          <p:nvPr/>
        </p:nvPicPr>
        <p:blipFill>
          <a:blip r:embed="rId2"/>
          <a:stretch>
            <a:fillRect/>
          </a:stretch>
        </p:blipFill>
        <p:spPr>
          <a:xfrm>
            <a:off x="5691683" y="522662"/>
            <a:ext cx="5512630" cy="513321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7478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22AB-08EC-BEDC-31DB-9C043E47643E}"/>
              </a:ext>
            </a:extLst>
          </p:cNvPr>
          <p:cNvSpPr>
            <a:spLocks noGrp="1"/>
          </p:cNvSpPr>
          <p:nvPr>
            <p:ph type="title"/>
          </p:nvPr>
        </p:nvSpPr>
        <p:spPr>
          <a:xfrm>
            <a:off x="693819" y="1303860"/>
            <a:ext cx="3300664" cy="2839273"/>
          </a:xfrm>
        </p:spPr>
        <p:txBody>
          <a:bodyPr vert="horz" lIns="91440" tIns="45720" rIns="91440" bIns="45720" rtlCol="0" anchor="b">
            <a:normAutofit/>
          </a:bodyPr>
          <a:lstStyle/>
          <a:p>
            <a:r>
              <a:rPr lang="en-US" sz="4000" dirty="0"/>
              <a:t>Components of the Radial Drilling Machine</a:t>
            </a:r>
            <a:endParaRPr lang="en-US" sz="4000" i="1" dirty="0"/>
          </a:p>
        </p:txBody>
      </p:sp>
      <p:pic>
        <p:nvPicPr>
          <p:cNvPr id="5" name="Content Placeholder 4">
            <a:extLst>
              <a:ext uri="{FF2B5EF4-FFF2-40B4-BE49-F238E27FC236}">
                <a16:creationId xmlns:a16="http://schemas.microsoft.com/office/drawing/2014/main" id="{0EA5B250-37E9-EBCD-63F7-BE53BAEE4ABB}"/>
              </a:ext>
            </a:extLst>
          </p:cNvPr>
          <p:cNvPicPr>
            <a:picLocks noGrp="1" noChangeAspect="1"/>
          </p:cNvPicPr>
          <p:nvPr>
            <p:ph idx="1"/>
          </p:nvPr>
        </p:nvPicPr>
        <p:blipFill>
          <a:blip r:embed="rId2"/>
          <a:stretch>
            <a:fillRect/>
          </a:stretch>
        </p:blipFill>
        <p:spPr>
          <a:xfrm>
            <a:off x="5269833" y="354349"/>
            <a:ext cx="5567866" cy="3871773"/>
          </a:xfrm>
          <a:prstGeom prst="rect">
            <a:avLst/>
          </a:prstGeom>
        </p:spPr>
      </p:pic>
      <p:pic>
        <p:nvPicPr>
          <p:cNvPr id="7" name="Picture 6">
            <a:extLst>
              <a:ext uri="{FF2B5EF4-FFF2-40B4-BE49-F238E27FC236}">
                <a16:creationId xmlns:a16="http://schemas.microsoft.com/office/drawing/2014/main" id="{4F4790E9-FD43-AF81-90C3-6B65DD986FC3}"/>
              </a:ext>
            </a:extLst>
          </p:cNvPr>
          <p:cNvPicPr>
            <a:picLocks noChangeAspect="1"/>
          </p:cNvPicPr>
          <p:nvPr/>
        </p:nvPicPr>
        <p:blipFill>
          <a:blip r:embed="rId3"/>
          <a:stretch>
            <a:fillRect/>
          </a:stretch>
        </p:blipFill>
        <p:spPr>
          <a:xfrm>
            <a:off x="5269833" y="4226122"/>
            <a:ext cx="5567866" cy="1456571"/>
          </a:xfrm>
          <a:prstGeom prst="rect">
            <a:avLst/>
          </a:prstGeom>
        </p:spPr>
      </p:pic>
      <p:grpSp>
        <p:nvGrpSpPr>
          <p:cNvPr id="12" name="Group 11">
            <a:extLst>
              <a:ext uri="{FF2B5EF4-FFF2-40B4-BE49-F238E27FC236}">
                <a16:creationId xmlns:a16="http://schemas.microsoft.com/office/drawing/2014/main" id="{74ACBD06-6985-FD55-B568-2D12BE94C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3" name="Rectangle 12">
              <a:extLst>
                <a:ext uri="{FF2B5EF4-FFF2-40B4-BE49-F238E27FC236}">
                  <a16:creationId xmlns:a16="http://schemas.microsoft.com/office/drawing/2014/main" id="{5BEDBCB9-ADBE-3404-1252-175085C62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C028D7-9C46-128D-CDF7-B32F79FA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95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6DA-0F84-30F7-A3CC-25102969AADB}"/>
              </a:ext>
            </a:extLst>
          </p:cNvPr>
          <p:cNvSpPr>
            <a:spLocks noGrp="1"/>
          </p:cNvSpPr>
          <p:nvPr>
            <p:ph type="title"/>
          </p:nvPr>
        </p:nvSpPr>
        <p:spPr>
          <a:xfrm>
            <a:off x="876692" y="462844"/>
            <a:ext cx="6847581" cy="617495"/>
          </a:xfrm>
        </p:spPr>
        <p:txBody>
          <a:bodyPr anchor="b">
            <a:normAutofit/>
          </a:bodyPr>
          <a:lstStyle/>
          <a:p>
            <a:r>
              <a:rPr lang="en-US" sz="3600" dirty="0"/>
              <a:t>(d) </a:t>
            </a:r>
            <a:r>
              <a:rPr lang="en-ZA" sz="3600" dirty="0"/>
              <a:t>The pedestal grinder</a:t>
            </a:r>
          </a:p>
        </p:txBody>
      </p:sp>
      <p:sp>
        <p:nvSpPr>
          <p:cNvPr id="3" name="Content Placeholder 2">
            <a:extLst>
              <a:ext uri="{FF2B5EF4-FFF2-40B4-BE49-F238E27FC236}">
                <a16:creationId xmlns:a16="http://schemas.microsoft.com/office/drawing/2014/main" id="{D347BE1D-DD41-7BCD-3ABF-972A3E2322C5}"/>
              </a:ext>
            </a:extLst>
          </p:cNvPr>
          <p:cNvSpPr>
            <a:spLocks noGrp="1"/>
          </p:cNvSpPr>
          <p:nvPr>
            <p:ph idx="1"/>
          </p:nvPr>
        </p:nvSpPr>
        <p:spPr>
          <a:xfrm>
            <a:off x="876693" y="1709685"/>
            <a:ext cx="4602497" cy="4685471"/>
          </a:xfrm>
        </p:spPr>
        <p:txBody>
          <a:bodyPr anchor="t">
            <a:normAutofit/>
          </a:bodyPr>
          <a:lstStyle/>
          <a:p>
            <a:r>
              <a:rPr lang="en-US" b="0" i="0" dirty="0">
                <a:effectLst/>
              </a:rPr>
              <a:t>It is a machine mounted on a raised stand. It consists of an abrasive wheel for tasks like sharpening and shaping materials. Users stand in front of the machine for precision grinding.</a:t>
            </a:r>
            <a:endParaRPr lang="en-US" dirty="0"/>
          </a:p>
          <a:p>
            <a:endParaRPr lang="en-ZA" sz="2000" dirty="0"/>
          </a:p>
        </p:txBody>
      </p:sp>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20CAEDD-A3D3-AB58-6BA3-162620692650}"/>
              </a:ext>
            </a:extLst>
          </p:cNvPr>
          <p:cNvPicPr>
            <a:picLocks noChangeAspect="1"/>
          </p:cNvPicPr>
          <p:nvPr/>
        </p:nvPicPr>
        <p:blipFill>
          <a:blip r:embed="rId2"/>
          <a:stretch>
            <a:fillRect/>
          </a:stretch>
        </p:blipFill>
        <p:spPr>
          <a:xfrm>
            <a:off x="6096000" y="817214"/>
            <a:ext cx="5095944" cy="4685471"/>
          </a:xfrm>
          <a:prstGeom prst="rect">
            <a:avLst/>
          </a:prstGeom>
        </p:spPr>
      </p:pic>
    </p:spTree>
    <p:extLst>
      <p:ext uri="{BB962C8B-B14F-4D97-AF65-F5344CB8AC3E}">
        <p14:creationId xmlns:p14="http://schemas.microsoft.com/office/powerpoint/2010/main" val="167348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610A-E26F-FF62-FBB4-D7A4A1F8016A}"/>
              </a:ext>
            </a:extLst>
          </p:cNvPr>
          <p:cNvSpPr>
            <a:spLocks noGrp="1"/>
          </p:cNvSpPr>
          <p:nvPr>
            <p:ph type="title"/>
          </p:nvPr>
        </p:nvSpPr>
        <p:spPr>
          <a:xfrm>
            <a:off x="838200" y="365125"/>
            <a:ext cx="10515600" cy="789907"/>
          </a:xfrm>
        </p:spPr>
        <p:txBody>
          <a:bodyPr/>
          <a:lstStyle/>
          <a:p>
            <a:r>
              <a:rPr lang="en-US" dirty="0"/>
              <a:t> </a:t>
            </a:r>
            <a:r>
              <a:rPr lang="en-ZA" sz="4400" dirty="0"/>
              <a:t>The pedestal grinder(p2)</a:t>
            </a:r>
            <a:r>
              <a:rPr lang="en-US" dirty="0"/>
              <a:t> </a:t>
            </a:r>
            <a:endParaRPr lang="en-ZA" dirty="0"/>
          </a:p>
        </p:txBody>
      </p:sp>
      <p:sp>
        <p:nvSpPr>
          <p:cNvPr id="3" name="Content Placeholder 2">
            <a:extLst>
              <a:ext uri="{FF2B5EF4-FFF2-40B4-BE49-F238E27FC236}">
                <a16:creationId xmlns:a16="http://schemas.microsoft.com/office/drawing/2014/main" id="{5B158465-1977-E1C5-294A-0FB7568C417D}"/>
              </a:ext>
            </a:extLst>
          </p:cNvPr>
          <p:cNvSpPr>
            <a:spLocks noGrp="1"/>
          </p:cNvSpPr>
          <p:nvPr>
            <p:ph idx="1"/>
          </p:nvPr>
        </p:nvSpPr>
        <p:spPr>
          <a:xfrm>
            <a:off x="463718" y="1155032"/>
            <a:ext cx="10292514" cy="4908884"/>
          </a:xfrm>
        </p:spPr>
        <p:txBody>
          <a:bodyPr>
            <a:normAutofit fontScale="85000" lnSpcReduction="10000"/>
          </a:bodyPr>
          <a:lstStyle/>
          <a:p>
            <a:pPr marL="0" indent="0" algn="just">
              <a:buNone/>
            </a:pPr>
            <a:r>
              <a:rPr lang="en-ZA" dirty="0"/>
              <a:t>Safety aspects and standards </a:t>
            </a:r>
          </a:p>
          <a:p>
            <a:r>
              <a:rPr lang="en-US" dirty="0"/>
              <a:t>The standing area must be free from any lubricant or loose material that may cause you to slip or trip.</a:t>
            </a:r>
          </a:p>
          <a:p>
            <a:r>
              <a:rPr lang="en-US" dirty="0"/>
              <a:t>Your hands must be clean and free from oil or grease. </a:t>
            </a:r>
          </a:p>
          <a:p>
            <a:r>
              <a:rPr lang="en-US" dirty="0"/>
              <a:t>You must not wear loose clothing near the machine while it is operating. </a:t>
            </a:r>
          </a:p>
          <a:p>
            <a:r>
              <a:rPr lang="en-US" dirty="0"/>
              <a:t>You must wear closed safety glasses while grinding. </a:t>
            </a:r>
          </a:p>
          <a:p>
            <a:r>
              <a:rPr lang="en-US" dirty="0"/>
              <a:t>When you start up the grinder, you must stand clear (away) from the rotating stones, until the machine has reached full speed. </a:t>
            </a:r>
          </a:p>
          <a:p>
            <a:r>
              <a:rPr lang="en-US" dirty="0"/>
              <a:t>The gap between the stone and the tool rest must not be more than 3mm. </a:t>
            </a:r>
          </a:p>
          <a:p>
            <a:r>
              <a:rPr lang="en-US" dirty="0"/>
              <a:t>The stone must not be damaged or have any materials clinging to it. </a:t>
            </a:r>
          </a:p>
          <a:p>
            <a:r>
              <a:rPr lang="en-US" dirty="0"/>
              <a:t> The ‘face’ of the stone must always be straight (square).</a:t>
            </a:r>
            <a:endParaRPr lang="en-ZA" b="1" dirty="0">
              <a:solidFill>
                <a:srgbClr val="0F0F0F"/>
              </a:solidFill>
              <a:latin typeface="Söhne"/>
            </a:endParaRPr>
          </a:p>
          <a:p>
            <a:endParaRPr lang="en-ZA" dirty="0"/>
          </a:p>
        </p:txBody>
      </p:sp>
    </p:spTree>
    <p:extLst>
      <p:ext uri="{BB962C8B-B14F-4D97-AF65-F5344CB8AC3E}">
        <p14:creationId xmlns:p14="http://schemas.microsoft.com/office/powerpoint/2010/main" val="3103188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610A-E26F-FF62-FBB4-D7A4A1F8016A}"/>
              </a:ext>
            </a:extLst>
          </p:cNvPr>
          <p:cNvSpPr>
            <a:spLocks noGrp="1"/>
          </p:cNvSpPr>
          <p:nvPr>
            <p:ph type="title"/>
          </p:nvPr>
        </p:nvSpPr>
        <p:spPr>
          <a:xfrm>
            <a:off x="559971" y="0"/>
            <a:ext cx="10515600" cy="789907"/>
          </a:xfrm>
        </p:spPr>
        <p:txBody>
          <a:bodyPr/>
          <a:lstStyle/>
          <a:p>
            <a:r>
              <a:rPr lang="en-US" dirty="0"/>
              <a:t> </a:t>
            </a:r>
            <a:r>
              <a:rPr lang="en-ZA" sz="4400" dirty="0"/>
              <a:t>The pedestal grinder (p3)</a:t>
            </a:r>
            <a:r>
              <a:rPr lang="en-US" dirty="0"/>
              <a:t> </a:t>
            </a:r>
            <a:endParaRPr lang="en-ZA" dirty="0"/>
          </a:p>
        </p:txBody>
      </p:sp>
      <p:sp>
        <p:nvSpPr>
          <p:cNvPr id="3" name="Content Placeholder 2">
            <a:extLst>
              <a:ext uri="{FF2B5EF4-FFF2-40B4-BE49-F238E27FC236}">
                <a16:creationId xmlns:a16="http://schemas.microsoft.com/office/drawing/2014/main" id="{5B158465-1977-E1C5-294A-0FB7568C417D}"/>
              </a:ext>
            </a:extLst>
          </p:cNvPr>
          <p:cNvSpPr>
            <a:spLocks noGrp="1"/>
          </p:cNvSpPr>
          <p:nvPr>
            <p:ph idx="1"/>
          </p:nvPr>
        </p:nvSpPr>
        <p:spPr>
          <a:xfrm>
            <a:off x="559971" y="974558"/>
            <a:ext cx="8035389" cy="4908884"/>
          </a:xfrm>
        </p:spPr>
        <p:txBody>
          <a:bodyPr>
            <a:normAutofit fontScale="92500" lnSpcReduction="20000"/>
          </a:bodyPr>
          <a:lstStyle/>
          <a:p>
            <a:pPr marL="0" indent="0" algn="just">
              <a:buNone/>
            </a:pPr>
            <a:r>
              <a:rPr lang="en-ZA" dirty="0"/>
              <a:t>Sharpening twist drills</a:t>
            </a:r>
          </a:p>
          <a:p>
            <a:pPr algn="just"/>
            <a:r>
              <a:rPr lang="en-US" dirty="0"/>
              <a:t>Twist drills may be ground in a drill holder fixture or free hand. </a:t>
            </a:r>
          </a:p>
          <a:p>
            <a:pPr algn="just"/>
            <a:r>
              <a:rPr lang="en-US" dirty="0"/>
              <a:t>Use fixture if available. Both methods are given in the following pages.</a:t>
            </a:r>
            <a:endParaRPr lang="en-ZA" dirty="0"/>
          </a:p>
          <a:p>
            <a:r>
              <a:rPr lang="en-US" dirty="0"/>
              <a:t>Grind drill lips or cutting edges at a 59-degree angle for general use (50-60 degrees for brass or bronze, 68 degrees for extremely hard materials). </a:t>
            </a:r>
          </a:p>
          <a:p>
            <a:r>
              <a:rPr lang="en-US" dirty="0"/>
              <a:t>Ensure both cutting edges have the same angle with the drill axis and are of equal length.</a:t>
            </a:r>
          </a:p>
          <a:p>
            <a:r>
              <a:rPr lang="en-US" dirty="0"/>
              <a:t>Grind heel to an angle of 12 to 15 degrees (9 degrees for drilling extremely hard material), Failure to provide sufficient clearance is the principal cause of drills splitting up the web.</a:t>
            </a:r>
            <a:endParaRPr lang="en-ZA" dirty="0"/>
          </a:p>
        </p:txBody>
      </p:sp>
      <p:pic>
        <p:nvPicPr>
          <p:cNvPr id="5" name="Picture 4">
            <a:extLst>
              <a:ext uri="{FF2B5EF4-FFF2-40B4-BE49-F238E27FC236}">
                <a16:creationId xmlns:a16="http://schemas.microsoft.com/office/drawing/2014/main" id="{EB9A95FF-9E09-4381-84E2-009479D83208}"/>
              </a:ext>
            </a:extLst>
          </p:cNvPr>
          <p:cNvPicPr>
            <a:picLocks noChangeAspect="1"/>
          </p:cNvPicPr>
          <p:nvPr/>
        </p:nvPicPr>
        <p:blipFill>
          <a:blip r:embed="rId2"/>
          <a:stretch>
            <a:fillRect/>
          </a:stretch>
        </p:blipFill>
        <p:spPr>
          <a:xfrm>
            <a:off x="8915400" y="237097"/>
            <a:ext cx="2716629" cy="5462332"/>
          </a:xfrm>
          <a:prstGeom prst="rect">
            <a:avLst/>
          </a:prstGeom>
        </p:spPr>
      </p:pic>
    </p:spTree>
    <p:extLst>
      <p:ext uri="{BB962C8B-B14F-4D97-AF65-F5344CB8AC3E}">
        <p14:creationId xmlns:p14="http://schemas.microsoft.com/office/powerpoint/2010/main" val="1854171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2BC6-6CE4-BB61-76FE-99D69A4B3451}"/>
              </a:ext>
            </a:extLst>
          </p:cNvPr>
          <p:cNvSpPr>
            <a:spLocks noGrp="1"/>
          </p:cNvSpPr>
          <p:nvPr>
            <p:ph type="title"/>
          </p:nvPr>
        </p:nvSpPr>
        <p:spPr>
          <a:xfrm>
            <a:off x="762000" y="278796"/>
            <a:ext cx="5334000" cy="873641"/>
          </a:xfrm>
        </p:spPr>
        <p:txBody>
          <a:bodyPr anchor="t">
            <a:normAutofit/>
          </a:bodyPr>
          <a:lstStyle/>
          <a:p>
            <a:r>
              <a:rPr lang="en-US" sz="3200" dirty="0"/>
              <a:t> </a:t>
            </a:r>
            <a:r>
              <a:rPr lang="en-ZA" sz="3200" dirty="0"/>
              <a:t>The pedestal grinder(p4)</a:t>
            </a:r>
            <a:r>
              <a:rPr lang="en-US" sz="3200" dirty="0"/>
              <a:t> </a:t>
            </a:r>
            <a:endParaRPr lang="en-ZA" sz="3200" dirty="0"/>
          </a:p>
        </p:txBody>
      </p:sp>
      <p:cxnSp>
        <p:nvCxnSpPr>
          <p:cNvPr id="12" name="Straight Connector 1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28B907-8F36-B5D4-EC5D-19DBABAB73E5}"/>
              </a:ext>
            </a:extLst>
          </p:cNvPr>
          <p:cNvSpPr>
            <a:spLocks noGrp="1"/>
          </p:cNvSpPr>
          <p:nvPr>
            <p:ph idx="1"/>
          </p:nvPr>
        </p:nvSpPr>
        <p:spPr>
          <a:xfrm>
            <a:off x="762000" y="1152437"/>
            <a:ext cx="6409522" cy="5426766"/>
          </a:xfrm>
        </p:spPr>
        <p:txBody>
          <a:bodyPr>
            <a:normAutofit/>
          </a:bodyPr>
          <a:lstStyle/>
          <a:p>
            <a:pPr marL="0" indent="0">
              <a:buNone/>
            </a:pPr>
            <a:r>
              <a:rPr lang="en-ZA" sz="2000" dirty="0"/>
              <a:t>Sharpening twist drills – </a:t>
            </a:r>
            <a:r>
              <a:rPr lang="en-ZA" sz="2000" dirty="0" err="1"/>
              <a:t>cont</a:t>
            </a:r>
            <a:r>
              <a:rPr lang="en-ZA" sz="2000" dirty="0"/>
              <a:t>…</a:t>
            </a:r>
          </a:p>
          <a:p>
            <a:r>
              <a:rPr lang="en-US" sz="2000" dirty="0"/>
              <a:t>Adjust the drill grinding machine to the desired cutting edge and heel angles, referring to illustrations for lip and heel angles. </a:t>
            </a:r>
          </a:p>
          <a:p>
            <a:r>
              <a:rPr lang="en-US" sz="2000" dirty="0"/>
              <a:t>Place the drill in the V-blocks of the holder, ensuring the cutting edge contacts the abrasive wheel as the drill is fed into it. </a:t>
            </a:r>
          </a:p>
          <a:p>
            <a:r>
              <a:rPr lang="en-US" sz="2000" dirty="0"/>
              <a:t>Start the motor and advance the tailstock until the drill contacts the wheel. </a:t>
            </a:r>
          </a:p>
          <a:p>
            <a:r>
              <a:rPr lang="en-US" sz="2000" dirty="0"/>
              <a:t>Hold the drill in place in V-blocks and slowly swing the holder spindle through its arc. </a:t>
            </a:r>
          </a:p>
          <a:p>
            <a:r>
              <a:rPr lang="en-US" sz="2000" dirty="0"/>
              <a:t>Without changing the tailstock adjustment, revolve the drill one-half turn in V-blocks and sharpen the other lip in the same manner..</a:t>
            </a:r>
            <a:endParaRPr lang="en-ZA" sz="2000" dirty="0"/>
          </a:p>
        </p:txBody>
      </p:sp>
      <p:pic>
        <p:nvPicPr>
          <p:cNvPr id="5" name="Picture 4">
            <a:extLst>
              <a:ext uri="{FF2B5EF4-FFF2-40B4-BE49-F238E27FC236}">
                <a16:creationId xmlns:a16="http://schemas.microsoft.com/office/drawing/2014/main" id="{30867699-E5FF-BBB2-118A-E991506563D7}"/>
              </a:ext>
            </a:extLst>
          </p:cNvPr>
          <p:cNvPicPr>
            <a:picLocks noChangeAspect="1"/>
          </p:cNvPicPr>
          <p:nvPr/>
        </p:nvPicPr>
        <p:blipFill rotWithShape="1">
          <a:blip r:embed="rId2"/>
          <a:srcRect l="21" t="-1276" r="-4120" b="-1771"/>
          <a:stretch/>
        </p:blipFill>
        <p:spPr>
          <a:xfrm>
            <a:off x="8494294" y="673769"/>
            <a:ext cx="2935706" cy="2376031"/>
          </a:xfrm>
          <a:prstGeom prst="rect">
            <a:avLst/>
          </a:prstGeom>
        </p:spPr>
      </p:pic>
      <p:pic>
        <p:nvPicPr>
          <p:cNvPr id="7" name="Picture 6">
            <a:extLst>
              <a:ext uri="{FF2B5EF4-FFF2-40B4-BE49-F238E27FC236}">
                <a16:creationId xmlns:a16="http://schemas.microsoft.com/office/drawing/2014/main" id="{A0A7C29C-6A7E-FD39-B419-7B738CF7EDC4}"/>
              </a:ext>
            </a:extLst>
          </p:cNvPr>
          <p:cNvPicPr>
            <a:picLocks noChangeAspect="1"/>
          </p:cNvPicPr>
          <p:nvPr/>
        </p:nvPicPr>
        <p:blipFill rotWithShape="1">
          <a:blip r:embed="rId3"/>
          <a:srcRect r="-1" b="2121"/>
          <a:stretch/>
        </p:blipFill>
        <p:spPr>
          <a:xfrm>
            <a:off x="7774486" y="3049800"/>
            <a:ext cx="4258478" cy="2531323"/>
          </a:xfrm>
          <a:prstGeom prst="rect">
            <a:avLst/>
          </a:prstGeom>
        </p:spPr>
      </p:pic>
      <p:sp>
        <p:nvSpPr>
          <p:cNvPr id="8" name="Rectangle 7">
            <a:extLst>
              <a:ext uri="{FF2B5EF4-FFF2-40B4-BE49-F238E27FC236}">
                <a16:creationId xmlns:a16="http://schemas.microsoft.com/office/drawing/2014/main" id="{35F18FDD-DF8D-D151-AEBD-26358C514E60}"/>
              </a:ext>
            </a:extLst>
          </p:cNvPr>
          <p:cNvSpPr/>
          <p:nvPr/>
        </p:nvSpPr>
        <p:spPr>
          <a:xfrm>
            <a:off x="865140" y="673769"/>
            <a:ext cx="1011786" cy="4786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069338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610A-E26F-FF62-FBB4-D7A4A1F8016A}"/>
              </a:ext>
            </a:extLst>
          </p:cNvPr>
          <p:cNvSpPr>
            <a:spLocks noGrp="1"/>
          </p:cNvSpPr>
          <p:nvPr>
            <p:ph type="title"/>
          </p:nvPr>
        </p:nvSpPr>
        <p:spPr>
          <a:xfrm>
            <a:off x="838200" y="28241"/>
            <a:ext cx="10515600" cy="789907"/>
          </a:xfrm>
        </p:spPr>
        <p:txBody>
          <a:bodyPr/>
          <a:lstStyle/>
          <a:p>
            <a:r>
              <a:rPr lang="en-US" dirty="0"/>
              <a:t>(e) </a:t>
            </a:r>
            <a:r>
              <a:rPr lang="en-ZA" dirty="0"/>
              <a:t>Free Hand Grinding</a:t>
            </a:r>
          </a:p>
        </p:txBody>
      </p:sp>
      <p:sp>
        <p:nvSpPr>
          <p:cNvPr id="3" name="Content Placeholder 2">
            <a:extLst>
              <a:ext uri="{FF2B5EF4-FFF2-40B4-BE49-F238E27FC236}">
                <a16:creationId xmlns:a16="http://schemas.microsoft.com/office/drawing/2014/main" id="{5B158465-1977-E1C5-294A-0FB7568C417D}"/>
              </a:ext>
            </a:extLst>
          </p:cNvPr>
          <p:cNvSpPr>
            <a:spLocks noGrp="1"/>
          </p:cNvSpPr>
          <p:nvPr>
            <p:ph idx="1"/>
          </p:nvPr>
        </p:nvSpPr>
        <p:spPr>
          <a:xfrm>
            <a:off x="559971" y="818148"/>
            <a:ext cx="10292514" cy="4908884"/>
          </a:xfrm>
        </p:spPr>
        <p:txBody>
          <a:bodyPr>
            <a:normAutofit/>
          </a:bodyPr>
          <a:lstStyle/>
          <a:p>
            <a:pPr algn="just"/>
            <a:r>
              <a:rPr lang="en-US" dirty="0"/>
              <a:t>Adjust tool rest to a convenient height for resting back of forehand on it while grinding </a:t>
            </a:r>
          </a:p>
          <a:p>
            <a:pPr algn="just"/>
            <a:r>
              <a:rPr lang="en-US" dirty="0"/>
              <a:t>Hold drill between thumb and index finger of right or left hand. Grasp body of drill near shank with other hand. </a:t>
            </a:r>
          </a:p>
          <a:p>
            <a:pPr algn="just"/>
            <a:r>
              <a:rPr lang="en-US" dirty="0"/>
              <a:t>Place forehand on drill rest with </a:t>
            </a:r>
            <a:r>
              <a:rPr lang="en-US" dirty="0" err="1"/>
              <a:t>centreline</a:t>
            </a:r>
            <a:r>
              <a:rPr lang="en-US" dirty="0"/>
              <a:t> of drill making desired angle with cutting face of wheel and slightly lower shank end of drill as illustrated.</a:t>
            </a:r>
            <a:endParaRPr lang="en-ZA" dirty="0"/>
          </a:p>
        </p:txBody>
      </p:sp>
      <p:pic>
        <p:nvPicPr>
          <p:cNvPr id="5" name="Picture 4">
            <a:extLst>
              <a:ext uri="{FF2B5EF4-FFF2-40B4-BE49-F238E27FC236}">
                <a16:creationId xmlns:a16="http://schemas.microsoft.com/office/drawing/2014/main" id="{E90E6BE9-6EF6-C961-9B24-BF587A604E2D}"/>
              </a:ext>
            </a:extLst>
          </p:cNvPr>
          <p:cNvPicPr>
            <a:picLocks noChangeAspect="1"/>
          </p:cNvPicPr>
          <p:nvPr/>
        </p:nvPicPr>
        <p:blipFill>
          <a:blip r:embed="rId2"/>
          <a:stretch>
            <a:fillRect/>
          </a:stretch>
        </p:blipFill>
        <p:spPr>
          <a:xfrm>
            <a:off x="1666124" y="3850105"/>
            <a:ext cx="2021306" cy="1876927"/>
          </a:xfrm>
          <a:prstGeom prst="rect">
            <a:avLst/>
          </a:prstGeom>
        </p:spPr>
      </p:pic>
      <p:pic>
        <p:nvPicPr>
          <p:cNvPr id="7" name="Picture 6">
            <a:extLst>
              <a:ext uri="{FF2B5EF4-FFF2-40B4-BE49-F238E27FC236}">
                <a16:creationId xmlns:a16="http://schemas.microsoft.com/office/drawing/2014/main" id="{E34C3C2B-C841-DF60-C4D2-B888B8EDCDAF}"/>
              </a:ext>
            </a:extLst>
          </p:cNvPr>
          <p:cNvPicPr>
            <a:picLocks noChangeAspect="1"/>
          </p:cNvPicPr>
          <p:nvPr/>
        </p:nvPicPr>
        <p:blipFill rotWithShape="1">
          <a:blip r:embed="rId3"/>
          <a:srcRect t="2720"/>
          <a:stretch/>
        </p:blipFill>
        <p:spPr>
          <a:xfrm>
            <a:off x="3723073" y="3948332"/>
            <a:ext cx="3966309" cy="1778700"/>
          </a:xfrm>
          <a:prstGeom prst="rect">
            <a:avLst/>
          </a:prstGeom>
        </p:spPr>
      </p:pic>
      <p:pic>
        <p:nvPicPr>
          <p:cNvPr id="9" name="Picture 8">
            <a:extLst>
              <a:ext uri="{FF2B5EF4-FFF2-40B4-BE49-F238E27FC236}">
                <a16:creationId xmlns:a16="http://schemas.microsoft.com/office/drawing/2014/main" id="{50FCA0D9-7C40-655A-D749-D7D03672FC56}"/>
              </a:ext>
            </a:extLst>
          </p:cNvPr>
          <p:cNvPicPr>
            <a:picLocks noChangeAspect="1"/>
          </p:cNvPicPr>
          <p:nvPr/>
        </p:nvPicPr>
        <p:blipFill>
          <a:blip r:embed="rId4"/>
          <a:stretch>
            <a:fillRect/>
          </a:stretch>
        </p:blipFill>
        <p:spPr>
          <a:xfrm>
            <a:off x="8577313" y="3737429"/>
            <a:ext cx="1569921" cy="1989603"/>
          </a:xfrm>
          <a:prstGeom prst="rect">
            <a:avLst/>
          </a:prstGeom>
        </p:spPr>
      </p:pic>
    </p:spTree>
    <p:extLst>
      <p:ext uri="{BB962C8B-B14F-4D97-AF65-F5344CB8AC3E}">
        <p14:creationId xmlns:p14="http://schemas.microsoft.com/office/powerpoint/2010/main" val="1113940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610A-E26F-FF62-FBB4-D7A4A1F8016A}"/>
              </a:ext>
            </a:extLst>
          </p:cNvPr>
          <p:cNvSpPr>
            <a:spLocks noGrp="1"/>
          </p:cNvSpPr>
          <p:nvPr>
            <p:ph type="title"/>
          </p:nvPr>
        </p:nvSpPr>
        <p:spPr>
          <a:xfrm>
            <a:off x="608097" y="344320"/>
            <a:ext cx="10515600" cy="789907"/>
          </a:xfrm>
        </p:spPr>
        <p:txBody>
          <a:bodyPr/>
          <a:lstStyle/>
          <a:p>
            <a:r>
              <a:rPr lang="en-ZA" dirty="0"/>
              <a:t>Free Hand Grinding (p2)</a:t>
            </a:r>
          </a:p>
        </p:txBody>
      </p:sp>
      <p:sp>
        <p:nvSpPr>
          <p:cNvPr id="3" name="Content Placeholder 2">
            <a:extLst>
              <a:ext uri="{FF2B5EF4-FFF2-40B4-BE49-F238E27FC236}">
                <a16:creationId xmlns:a16="http://schemas.microsoft.com/office/drawing/2014/main" id="{5B158465-1977-E1C5-294A-0FB7568C417D}"/>
              </a:ext>
            </a:extLst>
          </p:cNvPr>
          <p:cNvSpPr>
            <a:spLocks noGrp="1"/>
          </p:cNvSpPr>
          <p:nvPr>
            <p:ph idx="1"/>
          </p:nvPr>
        </p:nvSpPr>
        <p:spPr>
          <a:xfrm>
            <a:off x="608097" y="1209842"/>
            <a:ext cx="10292514" cy="4908884"/>
          </a:xfrm>
        </p:spPr>
        <p:txBody>
          <a:bodyPr>
            <a:normAutofit/>
          </a:bodyPr>
          <a:lstStyle/>
          <a:p>
            <a:pPr algn="just"/>
            <a:r>
              <a:rPr lang="en-US" dirty="0"/>
              <a:t>Position drill heel against grinding wheel, gradually lift shank, and twist counterclockwise. Apply light pressure, cooling in water as needed.</a:t>
            </a:r>
          </a:p>
          <a:p>
            <a:pPr algn="just"/>
            <a:r>
              <a:rPr lang="en-US" dirty="0"/>
              <a:t>Verify results with a gauge for equal cutting-edge length and desired angles. Check heel angle of 12 to 15 degrees.</a:t>
            </a:r>
            <a:endParaRPr lang="en-ZA" dirty="0"/>
          </a:p>
        </p:txBody>
      </p:sp>
      <p:pic>
        <p:nvPicPr>
          <p:cNvPr id="6" name="Picture 5">
            <a:extLst>
              <a:ext uri="{FF2B5EF4-FFF2-40B4-BE49-F238E27FC236}">
                <a16:creationId xmlns:a16="http://schemas.microsoft.com/office/drawing/2014/main" id="{FC098E64-FB9C-1225-155C-360709A43236}"/>
              </a:ext>
            </a:extLst>
          </p:cNvPr>
          <p:cNvPicPr>
            <a:picLocks noChangeAspect="1"/>
          </p:cNvPicPr>
          <p:nvPr/>
        </p:nvPicPr>
        <p:blipFill rotWithShape="1">
          <a:blip r:embed="rId2"/>
          <a:srcRect t="6167"/>
          <a:stretch/>
        </p:blipFill>
        <p:spPr>
          <a:xfrm>
            <a:off x="2261937" y="3429000"/>
            <a:ext cx="5366084" cy="2219158"/>
          </a:xfrm>
          <a:prstGeom prst="rect">
            <a:avLst/>
          </a:prstGeom>
        </p:spPr>
      </p:pic>
    </p:spTree>
    <p:extLst>
      <p:ext uri="{BB962C8B-B14F-4D97-AF65-F5344CB8AC3E}">
        <p14:creationId xmlns:p14="http://schemas.microsoft.com/office/powerpoint/2010/main" val="2276650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E56B-F335-B1E3-39B7-B9BCA000CE10}"/>
              </a:ext>
            </a:extLst>
          </p:cNvPr>
          <p:cNvSpPr>
            <a:spLocks noGrp="1"/>
          </p:cNvSpPr>
          <p:nvPr>
            <p:ph type="title"/>
          </p:nvPr>
        </p:nvSpPr>
        <p:spPr>
          <a:xfrm>
            <a:off x="382137" y="153192"/>
            <a:ext cx="11427726" cy="1325563"/>
          </a:xfrm>
        </p:spPr>
        <p:txBody>
          <a:bodyPr>
            <a:normAutofit/>
          </a:bodyPr>
          <a:lstStyle/>
          <a:p>
            <a:r>
              <a:rPr lang="en-US" sz="4000" dirty="0"/>
              <a:t>KM-07-KT01: Safely use engineering power tools.</a:t>
            </a:r>
            <a:endParaRPr lang="en-ZA" sz="4000" dirty="0"/>
          </a:p>
        </p:txBody>
      </p:sp>
      <p:sp>
        <p:nvSpPr>
          <p:cNvPr id="3" name="Content Placeholder 2">
            <a:extLst>
              <a:ext uri="{FF2B5EF4-FFF2-40B4-BE49-F238E27FC236}">
                <a16:creationId xmlns:a16="http://schemas.microsoft.com/office/drawing/2014/main" id="{273D42A6-ED73-46D4-38FF-2A3EDE8E4CC8}"/>
              </a:ext>
            </a:extLst>
          </p:cNvPr>
          <p:cNvSpPr>
            <a:spLocks noGrp="1"/>
          </p:cNvSpPr>
          <p:nvPr>
            <p:ph idx="1"/>
          </p:nvPr>
        </p:nvSpPr>
        <p:spPr>
          <a:xfrm>
            <a:off x="382137" y="1478755"/>
            <a:ext cx="11247156" cy="4218660"/>
          </a:xfrm>
        </p:spPr>
        <p:txBody>
          <a:bodyPr>
            <a:normAutofit/>
          </a:bodyPr>
          <a:lstStyle/>
          <a:p>
            <a:pPr marL="0" indent="0">
              <a:buNone/>
            </a:pPr>
            <a:r>
              <a:rPr lang="en-US" dirty="0"/>
              <a:t>Topic elements to be covered include: </a:t>
            </a:r>
          </a:p>
          <a:p>
            <a:pPr lvl="1"/>
            <a:r>
              <a:rPr lang="en-US" dirty="0"/>
              <a:t> KT0101 Demonstrate safe working practices, apply worksite practice and generic health, safety and environmental protection concepts prior to commencement using of engineering power tools.</a:t>
            </a:r>
          </a:p>
          <a:p>
            <a:pPr lvl="1"/>
            <a:r>
              <a:rPr lang="en-US" dirty="0"/>
              <a:t>KT0102 Identify, select, and safely use power tools as recommended by the manufacturer specifications to meet the task descriptions.</a:t>
            </a:r>
          </a:p>
          <a:p>
            <a:pPr lvl="1"/>
            <a:r>
              <a:rPr lang="en-US" dirty="0"/>
              <a:t>KT0103 Read and interpret the name plate on the power tools to identify the task related specifications.</a:t>
            </a:r>
          </a:p>
          <a:p>
            <a:pPr lvl="1"/>
            <a:r>
              <a:rPr lang="en-US" dirty="0"/>
              <a:t>KT0104 Use the correct consumables as recommended by the manufacturer’s specification.</a:t>
            </a:r>
          </a:p>
        </p:txBody>
      </p:sp>
    </p:spTree>
    <p:extLst>
      <p:ext uri="{BB962C8B-B14F-4D97-AF65-F5344CB8AC3E}">
        <p14:creationId xmlns:p14="http://schemas.microsoft.com/office/powerpoint/2010/main" val="1852073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91003-FA9F-6ABE-93BC-28265C65C50E}"/>
              </a:ext>
            </a:extLst>
          </p:cNvPr>
          <p:cNvSpPr>
            <a:spLocks noGrp="1"/>
          </p:cNvSpPr>
          <p:nvPr>
            <p:ph type="title"/>
          </p:nvPr>
        </p:nvSpPr>
        <p:spPr>
          <a:xfrm>
            <a:off x="753389" y="198602"/>
            <a:ext cx="4843762" cy="1010574"/>
          </a:xfrm>
        </p:spPr>
        <p:txBody>
          <a:bodyPr anchor="t">
            <a:normAutofit/>
          </a:bodyPr>
          <a:lstStyle/>
          <a:p>
            <a:r>
              <a:rPr lang="en-US" sz="3600" dirty="0"/>
              <a:t>(f) </a:t>
            </a:r>
            <a:r>
              <a:rPr lang="en-ZA" sz="3600" dirty="0"/>
              <a:t>Thinning Web</a:t>
            </a:r>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6F7F0-2820-F879-90D6-4E21F7EADA9A}"/>
              </a:ext>
            </a:extLst>
          </p:cNvPr>
          <p:cNvSpPr>
            <a:spLocks noGrp="1"/>
          </p:cNvSpPr>
          <p:nvPr>
            <p:ph idx="1"/>
          </p:nvPr>
        </p:nvSpPr>
        <p:spPr>
          <a:xfrm>
            <a:off x="433348" y="1209176"/>
            <a:ext cx="6615151" cy="4421603"/>
          </a:xfrm>
        </p:spPr>
        <p:txBody>
          <a:bodyPr>
            <a:noAutofit/>
          </a:bodyPr>
          <a:lstStyle/>
          <a:p>
            <a:r>
              <a:rPr lang="en-US" sz="1800" dirty="0"/>
              <a:t>To strengthen a drill, the thickness of web is increased as flute approaches shank. As point is ground back, the web becomes thicker.</a:t>
            </a:r>
          </a:p>
          <a:p>
            <a:r>
              <a:rPr lang="en-US" sz="1800" dirty="0"/>
              <a:t>Ordinarily a web at the point of greater than 1/32 to 1/16 of an inch is objectionable. </a:t>
            </a:r>
          </a:p>
          <a:p>
            <a:r>
              <a:rPr lang="en-US" sz="1800" dirty="0"/>
              <a:t>Grind down web on a thin round or bevel edge wheel to obtain web thickness of a new drill of same size. </a:t>
            </a:r>
          </a:p>
          <a:p>
            <a:r>
              <a:rPr lang="en-US" sz="1800" dirty="0"/>
              <a:t>Use care to remove the same amount of metal from each flute. A coarse hand stone may be used to obtain the dimension when a grinding wheel of the proper width is not available. </a:t>
            </a:r>
          </a:p>
          <a:p>
            <a:r>
              <a:rPr lang="en-US" sz="1800" dirty="0"/>
              <a:t>Hold drill flat on bench and stroke flute away from point. Use care to keep from stoning away drill land</a:t>
            </a:r>
            <a:endParaRPr lang="en-ZA" sz="1800" dirty="0"/>
          </a:p>
        </p:txBody>
      </p:sp>
      <p:pic>
        <p:nvPicPr>
          <p:cNvPr id="11" name="Picture 10">
            <a:extLst>
              <a:ext uri="{FF2B5EF4-FFF2-40B4-BE49-F238E27FC236}">
                <a16:creationId xmlns:a16="http://schemas.microsoft.com/office/drawing/2014/main" id="{D8940D69-26B2-120C-2125-960052DC22F8}"/>
              </a:ext>
            </a:extLst>
          </p:cNvPr>
          <p:cNvPicPr>
            <a:picLocks noChangeAspect="1"/>
          </p:cNvPicPr>
          <p:nvPr/>
        </p:nvPicPr>
        <p:blipFill rotWithShape="1">
          <a:blip r:embed="rId2"/>
          <a:srcRect l="20373"/>
          <a:stretch/>
        </p:blipFill>
        <p:spPr>
          <a:xfrm>
            <a:off x="7463718" y="1171076"/>
            <a:ext cx="3974893" cy="4318846"/>
          </a:xfrm>
          <a:prstGeom prst="rect">
            <a:avLst/>
          </a:prstGeom>
        </p:spPr>
      </p:pic>
      <p:sp>
        <p:nvSpPr>
          <p:cNvPr id="12" name="Rectangle 11">
            <a:extLst>
              <a:ext uri="{FF2B5EF4-FFF2-40B4-BE49-F238E27FC236}">
                <a16:creationId xmlns:a16="http://schemas.microsoft.com/office/drawing/2014/main" id="{76FA2095-D9F4-79D1-EC9A-722D6A6D61F1}"/>
              </a:ext>
            </a:extLst>
          </p:cNvPr>
          <p:cNvSpPr/>
          <p:nvPr/>
        </p:nvSpPr>
        <p:spPr>
          <a:xfrm>
            <a:off x="753389" y="680364"/>
            <a:ext cx="1151611" cy="3380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3641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D68D-FB20-5187-8F74-5522537B50FE}"/>
              </a:ext>
            </a:extLst>
          </p:cNvPr>
          <p:cNvSpPr>
            <a:spLocks noGrp="1"/>
          </p:cNvSpPr>
          <p:nvPr>
            <p:ph type="title"/>
          </p:nvPr>
        </p:nvSpPr>
        <p:spPr>
          <a:xfrm>
            <a:off x="341436" y="559252"/>
            <a:ext cx="6171807" cy="763860"/>
          </a:xfrm>
        </p:spPr>
        <p:txBody>
          <a:bodyPr anchor="b">
            <a:normAutofit/>
          </a:bodyPr>
          <a:lstStyle/>
          <a:p>
            <a:r>
              <a:rPr lang="en-ZA" dirty="0"/>
              <a:t>2. Portable power tools</a:t>
            </a:r>
          </a:p>
        </p:txBody>
      </p:sp>
      <p:sp>
        <p:nvSpPr>
          <p:cNvPr id="3" name="Content Placeholder 2">
            <a:extLst>
              <a:ext uri="{FF2B5EF4-FFF2-40B4-BE49-F238E27FC236}">
                <a16:creationId xmlns:a16="http://schemas.microsoft.com/office/drawing/2014/main" id="{2953F6F2-B061-65F6-0E9A-D70C2080CE5E}"/>
              </a:ext>
            </a:extLst>
          </p:cNvPr>
          <p:cNvSpPr>
            <a:spLocks noGrp="1"/>
          </p:cNvSpPr>
          <p:nvPr>
            <p:ph idx="1"/>
          </p:nvPr>
        </p:nvSpPr>
        <p:spPr>
          <a:xfrm>
            <a:off x="464799" y="1323112"/>
            <a:ext cx="7626757" cy="4029637"/>
          </a:xfrm>
        </p:spPr>
        <p:txBody>
          <a:bodyPr anchor="t">
            <a:normAutofit/>
          </a:bodyPr>
          <a:lstStyle/>
          <a:p>
            <a:pPr marL="0" indent="0">
              <a:buNone/>
            </a:pPr>
            <a:r>
              <a:rPr lang="en-US" sz="2400" dirty="0"/>
              <a:t>(a) </a:t>
            </a:r>
            <a:r>
              <a:rPr lang="en-ZA" sz="2400" dirty="0"/>
              <a:t>Drilling machine</a:t>
            </a:r>
          </a:p>
          <a:p>
            <a:r>
              <a:rPr lang="en-US" sz="2400" dirty="0"/>
              <a:t>Electric drilling machines are the most common drilling machines in use today. </a:t>
            </a:r>
          </a:p>
          <a:p>
            <a:r>
              <a:rPr lang="en-US" sz="2400" dirty="0"/>
              <a:t>They are hand-operated drilling machines which can be worked from any mains plug of a suitable voltage example, 220V AC. </a:t>
            </a:r>
          </a:p>
          <a:p>
            <a:r>
              <a:rPr lang="en-US" sz="2400" dirty="0"/>
              <a:t>The drill spindle is driven by an electric motor driving through a reduction gear train. </a:t>
            </a:r>
          </a:p>
          <a:p>
            <a:r>
              <a:rPr lang="en-US" sz="2400" dirty="0"/>
              <a:t>Current technology advances are </a:t>
            </a:r>
            <a:r>
              <a:rPr lang="en-US" sz="2000" dirty="0"/>
              <a:t>making the portable rechargeable drilling machine</a:t>
            </a:r>
            <a:endParaRPr lang="en-ZA" sz="2000" dirty="0"/>
          </a:p>
        </p:txBody>
      </p:sp>
      <p:pic>
        <p:nvPicPr>
          <p:cNvPr id="7" name="Picture 6" descr="A close-up of a hand holding a drill&#10;&#10;Description automatically generated">
            <a:extLst>
              <a:ext uri="{FF2B5EF4-FFF2-40B4-BE49-F238E27FC236}">
                <a16:creationId xmlns:a16="http://schemas.microsoft.com/office/drawing/2014/main" id="{BFE68B99-FFEC-BF94-76ED-14575C1F9385}"/>
              </a:ext>
            </a:extLst>
          </p:cNvPr>
          <p:cNvPicPr>
            <a:picLocks noChangeAspect="1"/>
          </p:cNvPicPr>
          <p:nvPr/>
        </p:nvPicPr>
        <p:blipFill rotWithShape="1">
          <a:blip r:embed="rId2"/>
          <a:srcRect r="42824"/>
          <a:stretch/>
        </p:blipFill>
        <p:spPr>
          <a:xfrm>
            <a:off x="8764661" y="1323112"/>
            <a:ext cx="2229394" cy="1830231"/>
          </a:xfrm>
          <a:prstGeom prst="rect">
            <a:avLst/>
          </a:prstGeom>
        </p:spPr>
      </p:pic>
      <p:pic>
        <p:nvPicPr>
          <p:cNvPr id="5" name="Picture 4" descr="A close-up of a hand holding a drill&#10;&#10;Description automatically generated">
            <a:extLst>
              <a:ext uri="{FF2B5EF4-FFF2-40B4-BE49-F238E27FC236}">
                <a16:creationId xmlns:a16="http://schemas.microsoft.com/office/drawing/2014/main" id="{C67225BC-557A-2C96-5417-5508D340F729}"/>
              </a:ext>
            </a:extLst>
          </p:cNvPr>
          <p:cNvPicPr>
            <a:picLocks noChangeAspect="1"/>
          </p:cNvPicPr>
          <p:nvPr/>
        </p:nvPicPr>
        <p:blipFill rotWithShape="1">
          <a:blip r:embed="rId2"/>
          <a:srcRect l="55479"/>
          <a:stretch/>
        </p:blipFill>
        <p:spPr>
          <a:xfrm>
            <a:off x="9027797" y="3522518"/>
            <a:ext cx="1735946" cy="1830231"/>
          </a:xfrm>
          <a:prstGeom prst="rect">
            <a:avLst/>
          </a:prstGeom>
        </p:spPr>
      </p:pic>
      <p:grpSp>
        <p:nvGrpSpPr>
          <p:cNvPr id="12" name="Group 11">
            <a:extLst>
              <a:ext uri="{FF2B5EF4-FFF2-40B4-BE49-F238E27FC236}">
                <a16:creationId xmlns:a16="http://schemas.microsoft.com/office/drawing/2014/main" id="{430A7723-91ED-264B-172A-DC8EB7D46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3" name="Rectangle 12">
              <a:extLst>
                <a:ext uri="{FF2B5EF4-FFF2-40B4-BE49-F238E27FC236}">
                  <a16:creationId xmlns:a16="http://schemas.microsoft.com/office/drawing/2014/main" id="{FF1C10FB-A508-9184-DF05-6C4BFC6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E929D-9D28-E44C-7D82-8A13EB5AE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3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706E-CD60-5186-C9F3-841175E62A5D}"/>
              </a:ext>
            </a:extLst>
          </p:cNvPr>
          <p:cNvSpPr>
            <a:spLocks noGrp="1"/>
          </p:cNvSpPr>
          <p:nvPr>
            <p:ph type="title"/>
          </p:nvPr>
        </p:nvSpPr>
        <p:spPr/>
        <p:txBody>
          <a:bodyPr/>
          <a:lstStyle/>
          <a:p>
            <a:r>
              <a:rPr lang="en-ZA" dirty="0"/>
              <a:t>Portable power tools (p2)</a:t>
            </a:r>
          </a:p>
        </p:txBody>
      </p:sp>
      <p:sp>
        <p:nvSpPr>
          <p:cNvPr id="3" name="Content Placeholder 2">
            <a:extLst>
              <a:ext uri="{FF2B5EF4-FFF2-40B4-BE49-F238E27FC236}">
                <a16:creationId xmlns:a16="http://schemas.microsoft.com/office/drawing/2014/main" id="{645E88AB-C98D-9774-1038-A29F222A8CDA}"/>
              </a:ext>
            </a:extLst>
          </p:cNvPr>
          <p:cNvSpPr>
            <a:spLocks noGrp="1"/>
          </p:cNvSpPr>
          <p:nvPr>
            <p:ph idx="1"/>
          </p:nvPr>
        </p:nvSpPr>
        <p:spPr/>
        <p:txBody>
          <a:bodyPr>
            <a:normAutofit/>
          </a:bodyPr>
          <a:lstStyle/>
          <a:p>
            <a:pPr marL="0" indent="0">
              <a:buNone/>
            </a:pPr>
            <a:r>
              <a:rPr lang="en-US" dirty="0"/>
              <a:t>Portable electrical drilling machines have the following features:</a:t>
            </a:r>
          </a:p>
          <a:p>
            <a:r>
              <a:rPr lang="en-US" dirty="0"/>
              <a:t>Hammer action. </a:t>
            </a:r>
          </a:p>
          <a:p>
            <a:r>
              <a:rPr lang="en-US" dirty="0"/>
              <a:t>Electronic variable speed selection. •</a:t>
            </a:r>
          </a:p>
          <a:p>
            <a:r>
              <a:rPr lang="en-US" dirty="0"/>
              <a:t>Automatic safety clutch. </a:t>
            </a:r>
          </a:p>
          <a:p>
            <a:r>
              <a:rPr lang="en-US" dirty="0"/>
              <a:t>Keyless chuck. </a:t>
            </a:r>
          </a:p>
          <a:p>
            <a:r>
              <a:rPr lang="en-US" dirty="0"/>
              <a:t>Battery driven. </a:t>
            </a:r>
          </a:p>
          <a:p>
            <a:r>
              <a:rPr lang="en-US" dirty="0"/>
              <a:t>Forward and reverse action</a:t>
            </a:r>
            <a:endParaRPr lang="en-ZA" dirty="0"/>
          </a:p>
        </p:txBody>
      </p:sp>
    </p:spTree>
    <p:extLst>
      <p:ext uri="{BB962C8B-B14F-4D97-AF65-F5344CB8AC3E}">
        <p14:creationId xmlns:p14="http://schemas.microsoft.com/office/powerpoint/2010/main" val="407822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BC4D-E673-5549-810B-41CC933033AD}"/>
              </a:ext>
            </a:extLst>
          </p:cNvPr>
          <p:cNvSpPr>
            <a:spLocks noGrp="1"/>
          </p:cNvSpPr>
          <p:nvPr>
            <p:ph type="title"/>
          </p:nvPr>
        </p:nvSpPr>
        <p:spPr>
          <a:xfrm>
            <a:off x="381000" y="741392"/>
            <a:ext cx="4730087" cy="788950"/>
          </a:xfrm>
        </p:spPr>
        <p:txBody>
          <a:bodyPr anchor="b">
            <a:normAutofit/>
          </a:bodyPr>
          <a:lstStyle/>
          <a:p>
            <a:r>
              <a:rPr lang="en-ZA" sz="3200" dirty="0"/>
              <a:t>Portable power tools (p3) </a:t>
            </a:r>
          </a:p>
        </p:txBody>
      </p:sp>
      <p:sp>
        <p:nvSpPr>
          <p:cNvPr id="3" name="Content Placeholder 2">
            <a:extLst>
              <a:ext uri="{FF2B5EF4-FFF2-40B4-BE49-F238E27FC236}">
                <a16:creationId xmlns:a16="http://schemas.microsoft.com/office/drawing/2014/main" id="{32405A8F-8561-1032-20F7-CC776647CC0F}"/>
              </a:ext>
            </a:extLst>
          </p:cNvPr>
          <p:cNvSpPr>
            <a:spLocks noGrp="1"/>
          </p:cNvSpPr>
          <p:nvPr>
            <p:ph idx="1"/>
          </p:nvPr>
        </p:nvSpPr>
        <p:spPr>
          <a:xfrm>
            <a:off x="381000" y="1705084"/>
            <a:ext cx="4234394" cy="3447832"/>
          </a:xfrm>
        </p:spPr>
        <p:txBody>
          <a:bodyPr anchor="t">
            <a:normAutofit/>
          </a:bodyPr>
          <a:lstStyle/>
          <a:p>
            <a:r>
              <a:rPr lang="en-ZA" sz="2000" dirty="0"/>
              <a:t>Identification of symbols for drilling machine</a:t>
            </a:r>
            <a:endParaRPr lang="en-US" sz="2000" dirty="0"/>
          </a:p>
        </p:txBody>
      </p:sp>
      <p:pic>
        <p:nvPicPr>
          <p:cNvPr id="5" name="Picture 4" descr="A black and white chart with text&#10;&#10;Description automatically generated">
            <a:extLst>
              <a:ext uri="{FF2B5EF4-FFF2-40B4-BE49-F238E27FC236}">
                <a16:creationId xmlns:a16="http://schemas.microsoft.com/office/drawing/2014/main" id="{B6A2E0A6-2433-3EDF-7111-EC6CEE5E4DCD}"/>
              </a:ext>
            </a:extLst>
          </p:cNvPr>
          <p:cNvPicPr>
            <a:picLocks noChangeAspect="1"/>
          </p:cNvPicPr>
          <p:nvPr/>
        </p:nvPicPr>
        <p:blipFill rotWithShape="1">
          <a:blip r:embed="rId2"/>
          <a:srcRect l="-2411" t="-2727" r="-2604" b="-873"/>
          <a:stretch/>
        </p:blipFill>
        <p:spPr>
          <a:xfrm>
            <a:off x="5111086" y="106436"/>
            <a:ext cx="6699914" cy="5675701"/>
          </a:xfrm>
          <a:prstGeom prst="rect">
            <a:avLst/>
          </a:prstGeom>
        </p:spPr>
      </p:pic>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794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BC4D-E673-5549-810B-41CC933033AD}"/>
              </a:ext>
            </a:extLst>
          </p:cNvPr>
          <p:cNvSpPr>
            <a:spLocks noGrp="1"/>
          </p:cNvSpPr>
          <p:nvPr>
            <p:ph type="title"/>
          </p:nvPr>
        </p:nvSpPr>
        <p:spPr>
          <a:xfrm>
            <a:off x="685800" y="102754"/>
            <a:ext cx="9829800" cy="839011"/>
          </a:xfrm>
        </p:spPr>
        <p:txBody>
          <a:bodyPr anchor="b">
            <a:normAutofit/>
          </a:bodyPr>
          <a:lstStyle/>
          <a:p>
            <a:r>
              <a:rPr lang="en-ZA" sz="4000" dirty="0"/>
              <a:t>Portable power tools (p4) </a:t>
            </a:r>
          </a:p>
        </p:txBody>
      </p:sp>
      <p:sp>
        <p:nvSpPr>
          <p:cNvPr id="3" name="Content Placeholder 2">
            <a:extLst>
              <a:ext uri="{FF2B5EF4-FFF2-40B4-BE49-F238E27FC236}">
                <a16:creationId xmlns:a16="http://schemas.microsoft.com/office/drawing/2014/main" id="{32405A8F-8561-1032-20F7-CC776647CC0F}"/>
              </a:ext>
            </a:extLst>
          </p:cNvPr>
          <p:cNvSpPr>
            <a:spLocks noGrp="1"/>
          </p:cNvSpPr>
          <p:nvPr>
            <p:ph idx="1"/>
          </p:nvPr>
        </p:nvSpPr>
        <p:spPr>
          <a:xfrm>
            <a:off x="538162" y="1049606"/>
            <a:ext cx="8986838" cy="533434"/>
          </a:xfrm>
        </p:spPr>
        <p:txBody>
          <a:bodyPr anchor="t">
            <a:noAutofit/>
          </a:bodyPr>
          <a:lstStyle/>
          <a:p>
            <a:r>
              <a:rPr lang="en-ZA" dirty="0"/>
              <a:t>Identification of components  for drilling machine</a:t>
            </a:r>
            <a:endParaRPr lang="en-US" dirty="0"/>
          </a:p>
        </p:txBody>
      </p:sp>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84DB6C0-B2B5-037A-0900-29F2E3CAB328}"/>
              </a:ext>
            </a:extLst>
          </p:cNvPr>
          <p:cNvPicPr>
            <a:picLocks noChangeAspect="1"/>
          </p:cNvPicPr>
          <p:nvPr/>
        </p:nvPicPr>
        <p:blipFill>
          <a:blip r:embed="rId2"/>
          <a:stretch>
            <a:fillRect/>
          </a:stretch>
        </p:blipFill>
        <p:spPr>
          <a:xfrm>
            <a:off x="2900097" y="1690881"/>
            <a:ext cx="5401206" cy="3770653"/>
          </a:xfrm>
          <a:prstGeom prst="rect">
            <a:avLst/>
          </a:prstGeom>
        </p:spPr>
      </p:pic>
    </p:spTree>
    <p:extLst>
      <p:ext uri="{BB962C8B-B14F-4D97-AF65-F5344CB8AC3E}">
        <p14:creationId xmlns:p14="http://schemas.microsoft.com/office/powerpoint/2010/main" val="141930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92FC-C1D3-E5BA-D511-5355F8F46A04}"/>
              </a:ext>
            </a:extLst>
          </p:cNvPr>
          <p:cNvSpPr>
            <a:spLocks noGrp="1"/>
          </p:cNvSpPr>
          <p:nvPr>
            <p:ph type="title"/>
          </p:nvPr>
        </p:nvSpPr>
        <p:spPr/>
        <p:txBody>
          <a:bodyPr/>
          <a:lstStyle/>
          <a:p>
            <a:r>
              <a:rPr lang="en-US" dirty="0"/>
              <a:t>(b) </a:t>
            </a:r>
            <a:r>
              <a:rPr lang="en-ZA" dirty="0"/>
              <a:t>Drill Bits</a:t>
            </a:r>
          </a:p>
        </p:txBody>
      </p:sp>
      <p:sp>
        <p:nvSpPr>
          <p:cNvPr id="3" name="Content Placeholder 2">
            <a:extLst>
              <a:ext uri="{FF2B5EF4-FFF2-40B4-BE49-F238E27FC236}">
                <a16:creationId xmlns:a16="http://schemas.microsoft.com/office/drawing/2014/main" id="{078A1C39-E92A-FEA5-883B-8EA7876D83B8}"/>
              </a:ext>
            </a:extLst>
          </p:cNvPr>
          <p:cNvSpPr>
            <a:spLocks noGrp="1"/>
          </p:cNvSpPr>
          <p:nvPr>
            <p:ph idx="1"/>
          </p:nvPr>
        </p:nvSpPr>
        <p:spPr>
          <a:xfrm>
            <a:off x="571500" y="1335881"/>
            <a:ext cx="10515600" cy="4351338"/>
          </a:xfrm>
        </p:spPr>
        <p:txBody>
          <a:bodyPr/>
          <a:lstStyle/>
          <a:p>
            <a:r>
              <a:rPr lang="en-US" dirty="0"/>
              <a:t>Can be used on metal, concrete, metals and wood.</a:t>
            </a:r>
          </a:p>
          <a:p>
            <a:r>
              <a:rPr lang="en-US" dirty="0"/>
              <a:t>Masonry drill bits are the only drill bits to be used on concrete and bricks as they have tungsten tips:</a:t>
            </a:r>
          </a:p>
          <a:p>
            <a:pPr lvl="1"/>
            <a:r>
              <a:rPr lang="en-US" dirty="0"/>
              <a:t>Speed setting is medium to slow, depending on the drill bit size.</a:t>
            </a:r>
          </a:p>
          <a:p>
            <a:pPr lvl="1"/>
            <a:r>
              <a:rPr lang="en-US" dirty="0"/>
              <a:t>Select hammer action on drilling machine. </a:t>
            </a:r>
          </a:p>
          <a:p>
            <a:pPr lvl="1"/>
            <a:r>
              <a:rPr lang="en-US" dirty="0"/>
              <a:t>No lubricant is necessary.</a:t>
            </a:r>
          </a:p>
          <a:p>
            <a:endParaRPr lang="en-ZA" dirty="0"/>
          </a:p>
        </p:txBody>
      </p:sp>
      <p:pic>
        <p:nvPicPr>
          <p:cNvPr id="5" name="Picture 4">
            <a:extLst>
              <a:ext uri="{FF2B5EF4-FFF2-40B4-BE49-F238E27FC236}">
                <a16:creationId xmlns:a16="http://schemas.microsoft.com/office/drawing/2014/main" id="{AA849F2A-4035-7A3B-31B6-FF973BFF1516}"/>
              </a:ext>
            </a:extLst>
          </p:cNvPr>
          <p:cNvPicPr>
            <a:picLocks noChangeAspect="1"/>
          </p:cNvPicPr>
          <p:nvPr/>
        </p:nvPicPr>
        <p:blipFill rotWithShape="1">
          <a:blip r:embed="rId2"/>
          <a:srcRect l="6666" t="9955"/>
          <a:stretch/>
        </p:blipFill>
        <p:spPr>
          <a:xfrm>
            <a:off x="7391400" y="3428999"/>
            <a:ext cx="3200400" cy="2093119"/>
          </a:xfrm>
          <a:prstGeom prst="rect">
            <a:avLst/>
          </a:prstGeom>
        </p:spPr>
      </p:pic>
    </p:spTree>
    <p:extLst>
      <p:ext uri="{BB962C8B-B14F-4D97-AF65-F5344CB8AC3E}">
        <p14:creationId xmlns:p14="http://schemas.microsoft.com/office/powerpoint/2010/main" val="160062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92FC-C1D3-E5BA-D511-5355F8F46A04}"/>
              </a:ext>
            </a:extLst>
          </p:cNvPr>
          <p:cNvSpPr>
            <a:spLocks noGrp="1"/>
          </p:cNvSpPr>
          <p:nvPr>
            <p:ph type="title"/>
          </p:nvPr>
        </p:nvSpPr>
        <p:spPr/>
        <p:txBody>
          <a:bodyPr/>
          <a:lstStyle/>
          <a:p>
            <a:r>
              <a:rPr lang="en-US" dirty="0"/>
              <a:t>(b) </a:t>
            </a:r>
            <a:r>
              <a:rPr lang="en-ZA" dirty="0"/>
              <a:t>Drill Bits (p2)</a:t>
            </a:r>
          </a:p>
        </p:txBody>
      </p:sp>
      <p:sp>
        <p:nvSpPr>
          <p:cNvPr id="3" name="Content Placeholder 2">
            <a:extLst>
              <a:ext uri="{FF2B5EF4-FFF2-40B4-BE49-F238E27FC236}">
                <a16:creationId xmlns:a16="http://schemas.microsoft.com/office/drawing/2014/main" id="{078A1C39-E92A-FEA5-883B-8EA7876D83B8}"/>
              </a:ext>
            </a:extLst>
          </p:cNvPr>
          <p:cNvSpPr>
            <a:spLocks noGrp="1"/>
          </p:cNvSpPr>
          <p:nvPr>
            <p:ph idx="1"/>
          </p:nvPr>
        </p:nvSpPr>
        <p:spPr>
          <a:xfrm>
            <a:off x="571500" y="1335880"/>
            <a:ext cx="8686800" cy="4569619"/>
          </a:xfrm>
        </p:spPr>
        <p:txBody>
          <a:bodyPr>
            <a:normAutofit/>
          </a:bodyPr>
          <a:lstStyle/>
          <a:p>
            <a:r>
              <a:rPr lang="en-US" dirty="0"/>
              <a:t>Can be used on metal, concrete, metals and wood.</a:t>
            </a:r>
          </a:p>
          <a:p>
            <a:pPr lvl="1"/>
            <a:r>
              <a:rPr lang="en-US" dirty="0"/>
              <a:t> Speed settings is fast to medium, depending on the drill bit size. </a:t>
            </a:r>
          </a:p>
          <a:p>
            <a:pPr lvl="1"/>
            <a:r>
              <a:rPr lang="en-US" dirty="0"/>
              <a:t>No lubricant is necessary.</a:t>
            </a:r>
          </a:p>
          <a:p>
            <a:r>
              <a:rPr lang="en-ZA" dirty="0"/>
              <a:t>Hole Saws</a:t>
            </a:r>
            <a:endParaRPr lang="en-US" dirty="0"/>
          </a:p>
          <a:p>
            <a:pPr lvl="1"/>
            <a:r>
              <a:rPr lang="en-US" dirty="0"/>
              <a:t>These are used for large holes in thin steel plates (1 – 5mm) or on other materials such as wood, plastic or Perspex. </a:t>
            </a:r>
          </a:p>
          <a:p>
            <a:pPr lvl="1"/>
            <a:r>
              <a:rPr lang="en-US" dirty="0"/>
              <a:t>Speed settings for hole saws is slow. </a:t>
            </a:r>
          </a:p>
          <a:p>
            <a:pPr lvl="1"/>
            <a:r>
              <a:rPr lang="en-US" dirty="0"/>
              <a:t>Use cutting paste when drilling steel. Other materials do not need lubricants.</a:t>
            </a:r>
            <a:endParaRPr lang="en-ZA" dirty="0"/>
          </a:p>
        </p:txBody>
      </p:sp>
      <p:pic>
        <p:nvPicPr>
          <p:cNvPr id="8" name="Picture 7">
            <a:extLst>
              <a:ext uri="{FF2B5EF4-FFF2-40B4-BE49-F238E27FC236}">
                <a16:creationId xmlns:a16="http://schemas.microsoft.com/office/drawing/2014/main" id="{336EF821-D5BB-D0E4-B2AD-F451A351D45E}"/>
              </a:ext>
            </a:extLst>
          </p:cNvPr>
          <p:cNvPicPr>
            <a:picLocks noChangeAspect="1"/>
          </p:cNvPicPr>
          <p:nvPr/>
        </p:nvPicPr>
        <p:blipFill>
          <a:blip r:embed="rId2"/>
          <a:stretch>
            <a:fillRect/>
          </a:stretch>
        </p:blipFill>
        <p:spPr>
          <a:xfrm>
            <a:off x="9610724" y="1881188"/>
            <a:ext cx="2169235" cy="1530351"/>
          </a:xfrm>
          <a:prstGeom prst="rect">
            <a:avLst/>
          </a:prstGeom>
        </p:spPr>
      </p:pic>
      <p:pic>
        <p:nvPicPr>
          <p:cNvPr id="10" name="Picture 9">
            <a:extLst>
              <a:ext uri="{FF2B5EF4-FFF2-40B4-BE49-F238E27FC236}">
                <a16:creationId xmlns:a16="http://schemas.microsoft.com/office/drawing/2014/main" id="{ADA8F568-4512-4063-E405-64693BBEDFE2}"/>
              </a:ext>
            </a:extLst>
          </p:cNvPr>
          <p:cNvPicPr>
            <a:picLocks noChangeAspect="1"/>
          </p:cNvPicPr>
          <p:nvPr/>
        </p:nvPicPr>
        <p:blipFill rotWithShape="1">
          <a:blip r:embed="rId3"/>
          <a:srcRect l="3854" t="12202" r="3138"/>
          <a:stretch/>
        </p:blipFill>
        <p:spPr>
          <a:xfrm>
            <a:off x="9021170" y="3995738"/>
            <a:ext cx="2811440" cy="1325562"/>
          </a:xfrm>
          <a:prstGeom prst="rect">
            <a:avLst/>
          </a:prstGeom>
        </p:spPr>
      </p:pic>
    </p:spTree>
    <p:extLst>
      <p:ext uri="{BB962C8B-B14F-4D97-AF65-F5344CB8AC3E}">
        <p14:creationId xmlns:p14="http://schemas.microsoft.com/office/powerpoint/2010/main" val="340945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92FC-C1D3-E5BA-D511-5355F8F46A04}"/>
              </a:ext>
            </a:extLst>
          </p:cNvPr>
          <p:cNvSpPr>
            <a:spLocks noGrp="1"/>
          </p:cNvSpPr>
          <p:nvPr>
            <p:ph type="title"/>
          </p:nvPr>
        </p:nvSpPr>
        <p:spPr/>
        <p:txBody>
          <a:bodyPr/>
          <a:lstStyle/>
          <a:p>
            <a:r>
              <a:rPr lang="en-US" dirty="0"/>
              <a:t>(c) </a:t>
            </a:r>
            <a:r>
              <a:rPr lang="en-ZA" dirty="0"/>
              <a:t>Jigsaw</a:t>
            </a:r>
          </a:p>
        </p:txBody>
      </p:sp>
      <p:sp>
        <p:nvSpPr>
          <p:cNvPr id="3" name="Content Placeholder 2">
            <a:extLst>
              <a:ext uri="{FF2B5EF4-FFF2-40B4-BE49-F238E27FC236}">
                <a16:creationId xmlns:a16="http://schemas.microsoft.com/office/drawing/2014/main" id="{078A1C39-E92A-FEA5-883B-8EA7876D83B8}"/>
              </a:ext>
            </a:extLst>
          </p:cNvPr>
          <p:cNvSpPr>
            <a:spLocks noGrp="1"/>
          </p:cNvSpPr>
          <p:nvPr>
            <p:ph idx="1"/>
          </p:nvPr>
        </p:nvSpPr>
        <p:spPr>
          <a:xfrm>
            <a:off x="571500" y="1690688"/>
            <a:ext cx="5901489" cy="4569619"/>
          </a:xfrm>
        </p:spPr>
        <p:txBody>
          <a:bodyPr>
            <a:normAutofit/>
          </a:bodyPr>
          <a:lstStyle/>
          <a:p>
            <a:r>
              <a:rPr lang="en-US" dirty="0"/>
              <a:t>Used to cut curves out of various materials. To do this with hand tools takes a lot of time and effort.</a:t>
            </a:r>
          </a:p>
          <a:p>
            <a:r>
              <a:rPr lang="en-US" dirty="0"/>
              <a:t>When you have mastered the handling of a jigsaw, precision curve cutting is time saving, safe, and requires minimum effort.</a:t>
            </a:r>
            <a:endParaRPr lang="en-ZA" dirty="0"/>
          </a:p>
        </p:txBody>
      </p:sp>
      <p:pic>
        <p:nvPicPr>
          <p:cNvPr id="5" name="Picture 4">
            <a:extLst>
              <a:ext uri="{FF2B5EF4-FFF2-40B4-BE49-F238E27FC236}">
                <a16:creationId xmlns:a16="http://schemas.microsoft.com/office/drawing/2014/main" id="{98787660-DBFE-C9E3-6E94-4DA586E29DDD}"/>
              </a:ext>
            </a:extLst>
          </p:cNvPr>
          <p:cNvPicPr>
            <a:picLocks noChangeAspect="1"/>
          </p:cNvPicPr>
          <p:nvPr/>
        </p:nvPicPr>
        <p:blipFill>
          <a:blip r:embed="rId2"/>
          <a:stretch>
            <a:fillRect/>
          </a:stretch>
        </p:blipFill>
        <p:spPr>
          <a:xfrm>
            <a:off x="6974518" y="1401929"/>
            <a:ext cx="4379282" cy="3603207"/>
          </a:xfrm>
          <a:prstGeom prst="rect">
            <a:avLst/>
          </a:prstGeom>
        </p:spPr>
      </p:pic>
    </p:spTree>
    <p:extLst>
      <p:ext uri="{BB962C8B-B14F-4D97-AF65-F5344CB8AC3E}">
        <p14:creationId xmlns:p14="http://schemas.microsoft.com/office/powerpoint/2010/main" val="3939848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5347-A8DD-B45C-C816-0212FD9EAC7C}"/>
              </a:ext>
            </a:extLst>
          </p:cNvPr>
          <p:cNvSpPr>
            <a:spLocks noGrp="1"/>
          </p:cNvSpPr>
          <p:nvPr>
            <p:ph type="title"/>
          </p:nvPr>
        </p:nvSpPr>
        <p:spPr>
          <a:xfrm>
            <a:off x="356937" y="365125"/>
            <a:ext cx="10996863" cy="1325563"/>
          </a:xfrm>
        </p:spPr>
        <p:txBody>
          <a:bodyPr/>
          <a:lstStyle/>
          <a:p>
            <a:r>
              <a:rPr lang="en-ZA" dirty="0"/>
              <a:t>Jigsaw (p2)</a:t>
            </a:r>
          </a:p>
        </p:txBody>
      </p:sp>
      <p:sp>
        <p:nvSpPr>
          <p:cNvPr id="3" name="Content Placeholder 2">
            <a:extLst>
              <a:ext uri="{FF2B5EF4-FFF2-40B4-BE49-F238E27FC236}">
                <a16:creationId xmlns:a16="http://schemas.microsoft.com/office/drawing/2014/main" id="{91A6DBDE-9C10-1C68-BE00-C1F4B9596D2D}"/>
              </a:ext>
            </a:extLst>
          </p:cNvPr>
          <p:cNvSpPr>
            <a:spLocks noGrp="1"/>
          </p:cNvSpPr>
          <p:nvPr>
            <p:ph idx="1"/>
          </p:nvPr>
        </p:nvSpPr>
        <p:spPr>
          <a:xfrm>
            <a:off x="356937" y="1600702"/>
            <a:ext cx="10515600" cy="4351338"/>
          </a:xfrm>
        </p:spPr>
        <p:txBody>
          <a:bodyPr>
            <a:normAutofit/>
          </a:bodyPr>
          <a:lstStyle/>
          <a:p>
            <a:r>
              <a:rPr lang="en-ZA" dirty="0"/>
              <a:t>Jigsaw Components</a:t>
            </a:r>
          </a:p>
          <a:p>
            <a:endParaRPr lang="en-ZA" dirty="0"/>
          </a:p>
        </p:txBody>
      </p:sp>
      <p:pic>
        <p:nvPicPr>
          <p:cNvPr id="7" name="Picture 6">
            <a:extLst>
              <a:ext uri="{FF2B5EF4-FFF2-40B4-BE49-F238E27FC236}">
                <a16:creationId xmlns:a16="http://schemas.microsoft.com/office/drawing/2014/main" id="{5F273917-CD2D-8ED4-1BA6-960BDD489BAC}"/>
              </a:ext>
            </a:extLst>
          </p:cNvPr>
          <p:cNvPicPr>
            <a:picLocks noChangeAspect="1"/>
          </p:cNvPicPr>
          <p:nvPr/>
        </p:nvPicPr>
        <p:blipFill>
          <a:blip r:embed="rId2"/>
          <a:stretch>
            <a:fillRect/>
          </a:stretch>
        </p:blipFill>
        <p:spPr>
          <a:xfrm>
            <a:off x="3981451" y="114117"/>
            <a:ext cx="7853612" cy="5562783"/>
          </a:xfrm>
          <a:prstGeom prst="rect">
            <a:avLst/>
          </a:prstGeom>
        </p:spPr>
      </p:pic>
    </p:spTree>
    <p:extLst>
      <p:ext uri="{BB962C8B-B14F-4D97-AF65-F5344CB8AC3E}">
        <p14:creationId xmlns:p14="http://schemas.microsoft.com/office/powerpoint/2010/main" val="3673052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5347-A8DD-B45C-C816-0212FD9EAC7C}"/>
              </a:ext>
            </a:extLst>
          </p:cNvPr>
          <p:cNvSpPr>
            <a:spLocks noGrp="1"/>
          </p:cNvSpPr>
          <p:nvPr>
            <p:ph type="title"/>
          </p:nvPr>
        </p:nvSpPr>
        <p:spPr>
          <a:xfrm>
            <a:off x="585537" y="-43161"/>
            <a:ext cx="11020925" cy="1133918"/>
          </a:xfrm>
        </p:spPr>
        <p:txBody>
          <a:bodyPr anchor="b">
            <a:normAutofit/>
          </a:bodyPr>
          <a:lstStyle/>
          <a:p>
            <a:r>
              <a:rPr lang="en-US" sz="4000" dirty="0"/>
              <a:t>(d) </a:t>
            </a:r>
            <a:r>
              <a:rPr lang="en-ZA" sz="4000" dirty="0"/>
              <a:t>Angle grinder</a:t>
            </a:r>
          </a:p>
        </p:txBody>
      </p:sp>
      <p:sp>
        <p:nvSpPr>
          <p:cNvPr id="3" name="Content Placeholder 2">
            <a:extLst>
              <a:ext uri="{FF2B5EF4-FFF2-40B4-BE49-F238E27FC236}">
                <a16:creationId xmlns:a16="http://schemas.microsoft.com/office/drawing/2014/main" id="{91A6DBDE-9C10-1C68-BE00-C1F4B9596D2D}"/>
              </a:ext>
            </a:extLst>
          </p:cNvPr>
          <p:cNvSpPr>
            <a:spLocks noGrp="1"/>
          </p:cNvSpPr>
          <p:nvPr>
            <p:ph idx="1"/>
          </p:nvPr>
        </p:nvSpPr>
        <p:spPr>
          <a:xfrm>
            <a:off x="585537" y="1203483"/>
            <a:ext cx="10099582" cy="1978790"/>
          </a:xfrm>
        </p:spPr>
        <p:txBody>
          <a:bodyPr anchor="t">
            <a:normAutofit fontScale="92500" lnSpcReduction="10000"/>
          </a:bodyPr>
          <a:lstStyle/>
          <a:p>
            <a:r>
              <a:rPr lang="en-US" sz="2400" dirty="0"/>
              <a:t>An angle grinder is a handheld power tool used for cutting, grinding, and polishing a variety of materials, such as metal, stone, or wood. </a:t>
            </a:r>
          </a:p>
          <a:p>
            <a:r>
              <a:rPr lang="en-US" sz="2400" dirty="0"/>
              <a:t>Hand tools, such as hacksaws, chisels and files take much more time and effort when used for the same task. Angle grinders run at a  high speed (± 6 000 rpm), making it one of the most dangerous yet effective electric power tools. </a:t>
            </a:r>
            <a:endParaRPr lang="en-ZA" sz="2400" dirty="0"/>
          </a:p>
        </p:txBody>
      </p:sp>
      <p:grpSp>
        <p:nvGrpSpPr>
          <p:cNvPr id="13" name="Group 12">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3E0F4D6-3B7A-B273-91FE-4A7BE3D8762E}"/>
              </a:ext>
            </a:extLst>
          </p:cNvPr>
          <p:cNvPicPr>
            <a:picLocks noChangeAspect="1"/>
          </p:cNvPicPr>
          <p:nvPr/>
        </p:nvPicPr>
        <p:blipFill rotWithShape="1">
          <a:blip r:embed="rId2"/>
          <a:srcRect l="12717"/>
          <a:stretch/>
        </p:blipFill>
        <p:spPr>
          <a:xfrm>
            <a:off x="3368842" y="3113896"/>
            <a:ext cx="3874167" cy="2572525"/>
          </a:xfrm>
          <a:prstGeom prst="rect">
            <a:avLst/>
          </a:prstGeom>
        </p:spPr>
      </p:pic>
    </p:spTree>
    <p:extLst>
      <p:ext uri="{BB962C8B-B14F-4D97-AF65-F5344CB8AC3E}">
        <p14:creationId xmlns:p14="http://schemas.microsoft.com/office/powerpoint/2010/main" val="82795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E059-5509-7EED-E3EE-70211FFE64F0}"/>
              </a:ext>
            </a:extLst>
          </p:cNvPr>
          <p:cNvSpPr>
            <a:spLocks noGrp="1"/>
          </p:cNvSpPr>
          <p:nvPr>
            <p:ph type="title" idx="4294967295"/>
          </p:nvPr>
        </p:nvSpPr>
        <p:spPr>
          <a:xfrm>
            <a:off x="5510464" y="715962"/>
            <a:ext cx="6091924" cy="1401762"/>
          </a:xfrm>
        </p:spPr>
        <p:txBody>
          <a:bodyPr anchor="t">
            <a:normAutofit/>
          </a:bodyPr>
          <a:lstStyle/>
          <a:p>
            <a:r>
              <a:rPr lang="en-US" sz="2400" b="0" i="1" dirty="0"/>
              <a:t>KT0101 Demonstrate safe working practices, apply worksite practice and generic health, safety and environmental protection concepts while using engineering power tools</a:t>
            </a:r>
          </a:p>
        </p:txBody>
      </p:sp>
      <p:sp>
        <p:nvSpPr>
          <p:cNvPr id="5" name="Content Placeholder 4">
            <a:extLst>
              <a:ext uri="{FF2B5EF4-FFF2-40B4-BE49-F238E27FC236}">
                <a16:creationId xmlns:a16="http://schemas.microsoft.com/office/drawing/2014/main" id="{2FF02EC2-BA97-72A1-85D7-BD797B32C1EB}"/>
              </a:ext>
            </a:extLst>
          </p:cNvPr>
          <p:cNvSpPr>
            <a:spLocks noGrp="1"/>
          </p:cNvSpPr>
          <p:nvPr>
            <p:ph idx="4294967295"/>
          </p:nvPr>
        </p:nvSpPr>
        <p:spPr>
          <a:xfrm>
            <a:off x="5363138" y="2236320"/>
            <a:ext cx="6091924" cy="3590925"/>
          </a:xfrm>
        </p:spPr>
        <p:txBody>
          <a:bodyPr>
            <a:normAutofit fontScale="92500" lnSpcReduction="10000"/>
          </a:bodyPr>
          <a:lstStyle/>
          <a:p>
            <a:pPr>
              <a:buClr>
                <a:srgbClr val="EC6727"/>
              </a:buClr>
              <a:buFont typeface="Wingdings" panose="05000000000000000000" pitchFamily="2" charset="2"/>
              <a:buChar char="§"/>
            </a:pPr>
            <a:r>
              <a:rPr lang="en-US" sz="2100" dirty="0"/>
              <a:t>The power tools and machinery which you are going to use are very dangerous and you must know how to use them properly.</a:t>
            </a:r>
          </a:p>
          <a:p>
            <a:pPr>
              <a:buClr>
                <a:srgbClr val="EC6727"/>
              </a:buClr>
              <a:buFont typeface="Wingdings" panose="05000000000000000000" pitchFamily="2" charset="2"/>
              <a:buChar char="§"/>
            </a:pPr>
            <a:r>
              <a:rPr lang="en-US" sz="2100" dirty="0"/>
              <a:t>Before you attempt to do any work, make sure that the safety measures specified for each tool and machine. </a:t>
            </a:r>
          </a:p>
          <a:p>
            <a:pPr>
              <a:buClr>
                <a:srgbClr val="EC6727"/>
              </a:buClr>
              <a:buFont typeface="Wingdings" panose="05000000000000000000" pitchFamily="2" charset="2"/>
              <a:buChar char="§"/>
            </a:pPr>
            <a:r>
              <a:rPr lang="en-US" sz="2100" dirty="0"/>
              <a:t>These safety measures are designed to protect you, your fellow-workers, and the equipment you use.</a:t>
            </a:r>
          </a:p>
          <a:p>
            <a:pPr lvl="1">
              <a:buClr>
                <a:srgbClr val="EC6727"/>
              </a:buClr>
              <a:buFont typeface="Wingdings" panose="05000000000000000000" pitchFamily="2" charset="2"/>
              <a:buChar char="§"/>
            </a:pPr>
            <a:r>
              <a:rPr lang="en-US" sz="2100" dirty="0"/>
              <a:t>Revise on the key safety measures to developing  safe working habits from the previous module. </a:t>
            </a:r>
          </a:p>
          <a:p>
            <a:pPr marL="0" indent="0">
              <a:buNone/>
            </a:pPr>
            <a:r>
              <a:rPr lang="en-US" sz="2000" dirty="0"/>
              <a:t> </a:t>
            </a:r>
          </a:p>
        </p:txBody>
      </p:sp>
      <p:pic>
        <p:nvPicPr>
          <p:cNvPr id="7" name="Picture 6">
            <a:extLst>
              <a:ext uri="{FF2B5EF4-FFF2-40B4-BE49-F238E27FC236}">
                <a16:creationId xmlns:a16="http://schemas.microsoft.com/office/drawing/2014/main" id="{3EE37C2D-2259-EE13-E82D-F6C2FD908317}"/>
              </a:ext>
            </a:extLst>
          </p:cNvPr>
          <p:cNvPicPr>
            <a:picLocks noChangeAspect="1"/>
          </p:cNvPicPr>
          <p:nvPr/>
        </p:nvPicPr>
        <p:blipFill>
          <a:blip r:embed="rId2">
            <a:extLst>
              <a:ext uri="{837473B0-CC2E-450A-ABE3-18F120FF3D39}">
                <a1611:picAttrSrcUrl xmlns:a1611="http://schemas.microsoft.com/office/drawing/2016/11/main" r:id="rId3"/>
              </a:ext>
            </a:extLst>
          </a:blip>
          <a:srcRect l="25056" r="25056"/>
          <a:stretch/>
        </p:blipFill>
        <p:spPr>
          <a:xfrm>
            <a:off x="736939" y="356626"/>
            <a:ext cx="3972222" cy="5288393"/>
          </a:xfrm>
          <a:prstGeom prst="rect">
            <a:avLst/>
          </a:prstGeom>
        </p:spPr>
      </p:pic>
    </p:spTree>
    <p:extLst>
      <p:ext uri="{BB962C8B-B14F-4D97-AF65-F5344CB8AC3E}">
        <p14:creationId xmlns:p14="http://schemas.microsoft.com/office/powerpoint/2010/main" val="315573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9AAA-10F9-DE83-4A85-FAAA20430AEA}"/>
              </a:ext>
            </a:extLst>
          </p:cNvPr>
          <p:cNvSpPr>
            <a:spLocks noGrp="1"/>
          </p:cNvSpPr>
          <p:nvPr>
            <p:ph type="title"/>
          </p:nvPr>
        </p:nvSpPr>
        <p:spPr>
          <a:xfrm>
            <a:off x="495684" y="153611"/>
            <a:ext cx="11466948" cy="873877"/>
          </a:xfrm>
        </p:spPr>
        <p:txBody>
          <a:bodyPr>
            <a:normAutofit/>
          </a:bodyPr>
          <a:lstStyle/>
          <a:p>
            <a:r>
              <a:rPr lang="en-ZA" sz="3600" dirty="0"/>
              <a:t>Angle grinder (p2)</a:t>
            </a:r>
          </a:p>
        </p:txBody>
      </p:sp>
      <p:sp>
        <p:nvSpPr>
          <p:cNvPr id="8" name="Content Placeholder 7">
            <a:extLst>
              <a:ext uri="{FF2B5EF4-FFF2-40B4-BE49-F238E27FC236}">
                <a16:creationId xmlns:a16="http://schemas.microsoft.com/office/drawing/2014/main" id="{DFB27BF3-A96D-7E33-388C-C4C958C769E6}"/>
              </a:ext>
            </a:extLst>
          </p:cNvPr>
          <p:cNvSpPr>
            <a:spLocks noGrp="1"/>
          </p:cNvSpPr>
          <p:nvPr>
            <p:ph idx="1"/>
          </p:nvPr>
        </p:nvSpPr>
        <p:spPr>
          <a:xfrm>
            <a:off x="495683" y="1124331"/>
            <a:ext cx="10380864" cy="4674889"/>
          </a:xfrm>
        </p:spPr>
        <p:txBody>
          <a:bodyPr>
            <a:normAutofit fontScale="92500" lnSpcReduction="20000"/>
          </a:bodyPr>
          <a:lstStyle/>
          <a:p>
            <a:pPr marL="0" indent="0">
              <a:buNone/>
            </a:pPr>
            <a:r>
              <a:rPr lang="en-US" dirty="0"/>
              <a:t>Components of an angle grinder </a:t>
            </a:r>
            <a:r>
              <a:rPr lang="en-ZA" dirty="0"/>
              <a:t>include:</a:t>
            </a:r>
          </a:p>
          <a:p>
            <a:r>
              <a:rPr lang="en-US" b="1" dirty="0"/>
              <a:t>Casing</a:t>
            </a:r>
            <a:r>
              <a:rPr lang="en-US" dirty="0"/>
              <a:t>: Divided into metal front (gearbox housing) and plastic rear for double insulation and reduced weight.</a:t>
            </a:r>
          </a:p>
          <a:p>
            <a:r>
              <a:rPr lang="en-US" b="1" dirty="0"/>
              <a:t>Support Handle</a:t>
            </a:r>
            <a:r>
              <a:rPr lang="en-US" dirty="0"/>
              <a:t>: Plastic, adjustable to three positions on new models for user comfort and safety.</a:t>
            </a:r>
          </a:p>
          <a:p>
            <a:r>
              <a:rPr lang="en-US" b="1" dirty="0"/>
              <a:t>Guard</a:t>
            </a:r>
            <a:r>
              <a:rPr lang="en-US" dirty="0"/>
              <a:t>: Steel guard, adjustable, crucial for protecting against flying objects.</a:t>
            </a:r>
          </a:p>
          <a:p>
            <a:r>
              <a:rPr lang="en-US" b="1" dirty="0"/>
              <a:t>Trigger</a:t>
            </a:r>
            <a:r>
              <a:rPr lang="en-US" dirty="0"/>
              <a:t>: Starts and stops the motor, includes safety lock to prevent accidental start, and continuous operation lock. New models feature a two-action trigger switch for enhanced safety.</a:t>
            </a:r>
          </a:p>
          <a:p>
            <a:r>
              <a:rPr lang="en-US" b="1" dirty="0"/>
              <a:t>Shaft</a:t>
            </a:r>
            <a:r>
              <a:rPr lang="en-US" dirty="0"/>
              <a:t>: Accommodates the disc, with a flat spanner slot on the gearbox end to prevent rotation during disc changes. The other end has threads for securing the disc.</a:t>
            </a:r>
          </a:p>
        </p:txBody>
      </p:sp>
    </p:spTree>
    <p:extLst>
      <p:ext uri="{BB962C8B-B14F-4D97-AF65-F5344CB8AC3E}">
        <p14:creationId xmlns:p14="http://schemas.microsoft.com/office/powerpoint/2010/main" val="179146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6D2B-A98D-871B-8181-AB32F06F5964}"/>
              </a:ext>
            </a:extLst>
          </p:cNvPr>
          <p:cNvSpPr>
            <a:spLocks noGrp="1"/>
          </p:cNvSpPr>
          <p:nvPr>
            <p:ph type="title"/>
          </p:nvPr>
        </p:nvSpPr>
        <p:spPr>
          <a:xfrm>
            <a:off x="679538" y="168443"/>
            <a:ext cx="9537032" cy="702704"/>
          </a:xfrm>
        </p:spPr>
        <p:txBody>
          <a:bodyPr anchor="t">
            <a:noAutofit/>
          </a:bodyPr>
          <a:lstStyle/>
          <a:p>
            <a:r>
              <a:rPr lang="en-ZA" sz="4000" dirty="0"/>
              <a:t>Angle grinder (p3)</a:t>
            </a:r>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4BE60B-9B37-2DF6-3BF1-3A79859A2AAB}"/>
              </a:ext>
            </a:extLst>
          </p:cNvPr>
          <p:cNvSpPr>
            <a:spLocks noGrp="1"/>
          </p:cNvSpPr>
          <p:nvPr>
            <p:ph idx="1"/>
          </p:nvPr>
        </p:nvSpPr>
        <p:spPr>
          <a:xfrm>
            <a:off x="6916787" y="1042022"/>
            <a:ext cx="4892025" cy="4184290"/>
          </a:xfrm>
        </p:spPr>
        <p:txBody>
          <a:bodyPr>
            <a:noAutofit/>
          </a:bodyPr>
          <a:lstStyle/>
          <a:p>
            <a:pPr marL="0" indent="0">
              <a:buNone/>
            </a:pPr>
            <a:r>
              <a:rPr lang="en-US" dirty="0"/>
              <a:t>Cutting discs</a:t>
            </a:r>
          </a:p>
          <a:p>
            <a:r>
              <a:rPr lang="en-US" dirty="0"/>
              <a:t>There are two categories of discs, namely, </a:t>
            </a:r>
          </a:p>
          <a:p>
            <a:pPr lvl="1"/>
            <a:r>
              <a:rPr lang="en-US" sz="2000" dirty="0"/>
              <a:t> Cutting – this will be used to cut material. </a:t>
            </a:r>
          </a:p>
          <a:p>
            <a:pPr lvl="1"/>
            <a:r>
              <a:rPr lang="en-US" sz="2000" dirty="0"/>
              <a:t>Grinding - will grind or clean the material</a:t>
            </a:r>
            <a:endParaRPr lang="en-ZA" sz="3600" b="1" dirty="0"/>
          </a:p>
        </p:txBody>
      </p:sp>
      <p:sp>
        <p:nvSpPr>
          <p:cNvPr id="4" name="Rectangle 3">
            <a:extLst>
              <a:ext uri="{FF2B5EF4-FFF2-40B4-BE49-F238E27FC236}">
                <a16:creationId xmlns:a16="http://schemas.microsoft.com/office/drawing/2014/main" id="{F28F72DE-99BF-B51F-20D3-7F03040E8124}"/>
              </a:ext>
            </a:extLst>
          </p:cNvPr>
          <p:cNvSpPr/>
          <p:nvPr/>
        </p:nvSpPr>
        <p:spPr>
          <a:xfrm>
            <a:off x="865140" y="827892"/>
            <a:ext cx="1110290" cy="428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2CD91698-98CF-DDED-A06A-C3539B9E14C7}"/>
              </a:ext>
            </a:extLst>
          </p:cNvPr>
          <p:cNvPicPr>
            <a:picLocks noChangeAspect="1"/>
          </p:cNvPicPr>
          <p:nvPr/>
        </p:nvPicPr>
        <p:blipFill>
          <a:blip r:embed="rId2"/>
          <a:stretch>
            <a:fillRect/>
          </a:stretch>
        </p:blipFill>
        <p:spPr>
          <a:xfrm>
            <a:off x="383189" y="970646"/>
            <a:ext cx="6541176" cy="4587941"/>
          </a:xfrm>
          <a:prstGeom prst="rect">
            <a:avLst/>
          </a:prstGeom>
        </p:spPr>
      </p:pic>
    </p:spTree>
    <p:extLst>
      <p:ext uri="{BB962C8B-B14F-4D97-AF65-F5344CB8AC3E}">
        <p14:creationId xmlns:p14="http://schemas.microsoft.com/office/powerpoint/2010/main" val="2604661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6D2B-A98D-871B-8181-AB32F06F5964}"/>
              </a:ext>
            </a:extLst>
          </p:cNvPr>
          <p:cNvSpPr>
            <a:spLocks noGrp="1"/>
          </p:cNvSpPr>
          <p:nvPr>
            <p:ph type="title"/>
          </p:nvPr>
        </p:nvSpPr>
        <p:spPr>
          <a:xfrm>
            <a:off x="679538" y="168444"/>
            <a:ext cx="8614491" cy="702704"/>
          </a:xfrm>
        </p:spPr>
        <p:txBody>
          <a:bodyPr anchor="t">
            <a:noAutofit/>
          </a:bodyPr>
          <a:lstStyle/>
          <a:p>
            <a:r>
              <a:rPr lang="en-ZA" sz="4000" dirty="0"/>
              <a:t>Angle grinder (p4)</a:t>
            </a:r>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4BE60B-9B37-2DF6-3BF1-3A79859A2AAB}"/>
              </a:ext>
            </a:extLst>
          </p:cNvPr>
          <p:cNvSpPr>
            <a:spLocks noGrp="1"/>
          </p:cNvSpPr>
          <p:nvPr>
            <p:ph idx="1"/>
          </p:nvPr>
        </p:nvSpPr>
        <p:spPr>
          <a:xfrm>
            <a:off x="462968" y="1102033"/>
            <a:ext cx="10630147" cy="4184290"/>
          </a:xfrm>
        </p:spPr>
        <p:txBody>
          <a:bodyPr>
            <a:noAutofit/>
          </a:bodyPr>
          <a:lstStyle/>
          <a:p>
            <a:pPr marL="0" indent="0">
              <a:buNone/>
            </a:pPr>
            <a:r>
              <a:rPr lang="en-US" sz="2400" dirty="0"/>
              <a:t>Selection of equipment </a:t>
            </a:r>
          </a:p>
          <a:p>
            <a:r>
              <a:rPr lang="en-US" sz="2400" dirty="0"/>
              <a:t>Welders are always advised to u</a:t>
            </a:r>
            <a:r>
              <a:rPr lang="en-US" sz="2400" b="0" i="0" dirty="0">
                <a:effectLst/>
              </a:rPr>
              <a:t>se the appropriate wheel or disc for specific actions like grinding, cutting, or cleaning with an angle grinder.</a:t>
            </a:r>
          </a:p>
          <a:p>
            <a:pPr marL="0" indent="0">
              <a:buNone/>
            </a:pPr>
            <a:r>
              <a:rPr lang="en-US" sz="2400" dirty="0"/>
              <a:t>Safety precautions of using these tools:</a:t>
            </a:r>
          </a:p>
          <a:p>
            <a:r>
              <a:rPr lang="en-US" sz="2400" b="0" i="0" dirty="0">
                <a:effectLst/>
              </a:rPr>
              <a:t>Avoid using a concrete cutting disc for grinding steel or a slow-speed disc in a high-speed machine. </a:t>
            </a:r>
          </a:p>
          <a:p>
            <a:r>
              <a:rPr lang="en-US" sz="2400" b="0" i="0" dirty="0">
                <a:effectLst/>
              </a:rPr>
              <a:t>Refer to the scope of work for correct disc selection based on the work. </a:t>
            </a:r>
          </a:p>
          <a:p>
            <a:r>
              <a:rPr lang="en-US" sz="2400" b="0" i="0" dirty="0">
                <a:effectLst/>
              </a:rPr>
              <a:t>The machine's power, speed, and operator skill impact disc performance. </a:t>
            </a:r>
          </a:p>
          <a:p>
            <a:r>
              <a:rPr lang="en-US" sz="2400" b="0" i="0" dirty="0">
                <a:effectLst/>
              </a:rPr>
              <a:t>Discs have specific sizes and are designed for use in particular machines. </a:t>
            </a:r>
          </a:p>
          <a:p>
            <a:r>
              <a:rPr lang="en-US" sz="2400" b="0" i="0" dirty="0">
                <a:effectLst/>
              </a:rPr>
              <a:t>Discs with unreadable information should be immediately destroyed and discarded.</a:t>
            </a:r>
            <a:endParaRPr lang="en-US" sz="2400" dirty="0"/>
          </a:p>
          <a:p>
            <a:pPr marL="0" indent="0">
              <a:buNone/>
            </a:pPr>
            <a:endParaRPr lang="en-ZA" sz="3600" b="1" dirty="0"/>
          </a:p>
        </p:txBody>
      </p:sp>
      <p:sp>
        <p:nvSpPr>
          <p:cNvPr id="4" name="Rectangle 3">
            <a:extLst>
              <a:ext uri="{FF2B5EF4-FFF2-40B4-BE49-F238E27FC236}">
                <a16:creationId xmlns:a16="http://schemas.microsoft.com/office/drawing/2014/main" id="{F28F72DE-99BF-B51F-20D3-7F03040E8124}"/>
              </a:ext>
            </a:extLst>
          </p:cNvPr>
          <p:cNvSpPr/>
          <p:nvPr/>
        </p:nvSpPr>
        <p:spPr>
          <a:xfrm>
            <a:off x="865140" y="827892"/>
            <a:ext cx="1110290" cy="2308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13468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C70F-A86F-55F9-33D7-5E534558AE0C}"/>
              </a:ext>
            </a:extLst>
          </p:cNvPr>
          <p:cNvSpPr>
            <a:spLocks noGrp="1"/>
          </p:cNvSpPr>
          <p:nvPr>
            <p:ph type="title"/>
          </p:nvPr>
        </p:nvSpPr>
        <p:spPr/>
        <p:txBody>
          <a:bodyPr/>
          <a:lstStyle/>
          <a:p>
            <a:r>
              <a:rPr lang="en-US" dirty="0"/>
              <a:t>(e) </a:t>
            </a:r>
            <a:r>
              <a:rPr lang="en-ZA" dirty="0"/>
              <a:t>Pneumatic power tools</a:t>
            </a:r>
            <a:r>
              <a:rPr lang="en-US" dirty="0"/>
              <a:t> </a:t>
            </a:r>
            <a:endParaRPr lang="en-ZA" dirty="0"/>
          </a:p>
        </p:txBody>
      </p:sp>
      <p:sp>
        <p:nvSpPr>
          <p:cNvPr id="3" name="Content Placeholder 2">
            <a:extLst>
              <a:ext uri="{FF2B5EF4-FFF2-40B4-BE49-F238E27FC236}">
                <a16:creationId xmlns:a16="http://schemas.microsoft.com/office/drawing/2014/main" id="{DC3011C4-E55C-30FA-0D58-79466D4A01FA}"/>
              </a:ext>
            </a:extLst>
          </p:cNvPr>
          <p:cNvSpPr>
            <a:spLocks noGrp="1"/>
          </p:cNvSpPr>
          <p:nvPr>
            <p:ph idx="1"/>
          </p:nvPr>
        </p:nvSpPr>
        <p:spPr>
          <a:xfrm>
            <a:off x="525379" y="1552575"/>
            <a:ext cx="10515600" cy="4463213"/>
          </a:xfrm>
        </p:spPr>
        <p:txBody>
          <a:bodyPr>
            <a:normAutofit fontScale="92500" lnSpcReduction="10000"/>
          </a:bodyPr>
          <a:lstStyle/>
          <a:p>
            <a:r>
              <a:rPr lang="en-US" b="0" i="0" dirty="0">
                <a:effectLst/>
                <a:latin typeface="Söhne"/>
              </a:rPr>
              <a:t>Pneumatic power tools are tools that are powered by compressed air.</a:t>
            </a:r>
          </a:p>
          <a:p>
            <a:r>
              <a:rPr lang="en-US" b="0" i="0" dirty="0">
                <a:effectLst/>
                <a:latin typeface="Söhne"/>
              </a:rPr>
              <a:t>These tools use air pressure to perform mechanical work. </a:t>
            </a:r>
          </a:p>
          <a:p>
            <a:r>
              <a:rPr lang="en-US" b="0" i="0" dirty="0">
                <a:effectLst/>
                <a:latin typeface="Söhne"/>
              </a:rPr>
              <a:t>Examples of pneumatic power tools commonly used in welding and metalworking include pneumatic grinders, pneumatic drills, and pneumatic hammers. </a:t>
            </a:r>
          </a:p>
          <a:p>
            <a:r>
              <a:rPr lang="en-US" b="0" i="0" dirty="0">
                <a:effectLst/>
                <a:latin typeface="Söhne"/>
              </a:rPr>
              <a:t>These tools are known for their versatility, efficiency, and durability in various industrial applications.</a:t>
            </a:r>
          </a:p>
          <a:p>
            <a:pPr marL="0" indent="0">
              <a:buNone/>
            </a:pPr>
            <a:r>
              <a:rPr lang="en-US" dirty="0">
                <a:latin typeface="Söhne"/>
              </a:rPr>
              <a:t>Commonly use Pneumatic tools in welding include:</a:t>
            </a:r>
          </a:p>
          <a:p>
            <a:pPr lvl="1"/>
            <a:r>
              <a:rPr lang="en-US" dirty="0"/>
              <a:t>Pneumatic drill </a:t>
            </a:r>
          </a:p>
          <a:p>
            <a:pPr lvl="1"/>
            <a:r>
              <a:rPr lang="en-US" dirty="0"/>
              <a:t>Pneumatic angle grinder </a:t>
            </a:r>
          </a:p>
          <a:p>
            <a:pPr lvl="1"/>
            <a:r>
              <a:rPr lang="en-US" dirty="0"/>
              <a:t>Pneumatic impact wrench</a:t>
            </a:r>
            <a:endParaRPr lang="en-US" dirty="0">
              <a:latin typeface="Söhne"/>
            </a:endParaRPr>
          </a:p>
          <a:p>
            <a:pPr marL="0" indent="0">
              <a:buNone/>
            </a:pPr>
            <a:endParaRPr lang="en-ZA" dirty="0"/>
          </a:p>
        </p:txBody>
      </p:sp>
    </p:spTree>
    <p:extLst>
      <p:ext uri="{BB962C8B-B14F-4D97-AF65-F5344CB8AC3E}">
        <p14:creationId xmlns:p14="http://schemas.microsoft.com/office/powerpoint/2010/main" val="3402247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C70F-A86F-55F9-33D7-5E534558AE0C}"/>
              </a:ext>
            </a:extLst>
          </p:cNvPr>
          <p:cNvSpPr>
            <a:spLocks noGrp="1"/>
          </p:cNvSpPr>
          <p:nvPr>
            <p:ph type="title"/>
          </p:nvPr>
        </p:nvSpPr>
        <p:spPr/>
        <p:txBody>
          <a:bodyPr/>
          <a:lstStyle/>
          <a:p>
            <a:r>
              <a:rPr lang="en-ZA"/>
              <a:t>Pneumatic power tools</a:t>
            </a:r>
            <a:r>
              <a:rPr lang="en-US"/>
              <a:t> (p2)</a:t>
            </a:r>
            <a:endParaRPr lang="en-ZA" dirty="0"/>
          </a:p>
        </p:txBody>
      </p:sp>
      <p:pic>
        <p:nvPicPr>
          <p:cNvPr id="5" name="Content Placeholder 4">
            <a:extLst>
              <a:ext uri="{FF2B5EF4-FFF2-40B4-BE49-F238E27FC236}">
                <a16:creationId xmlns:a16="http://schemas.microsoft.com/office/drawing/2014/main" id="{DE72F3EA-926A-5260-3784-0E3BD7623901}"/>
              </a:ext>
            </a:extLst>
          </p:cNvPr>
          <p:cNvPicPr>
            <a:picLocks noGrp="1" noChangeAspect="1"/>
          </p:cNvPicPr>
          <p:nvPr>
            <p:ph idx="1"/>
          </p:nvPr>
        </p:nvPicPr>
        <p:blipFill>
          <a:blip r:embed="rId2"/>
          <a:stretch>
            <a:fillRect/>
          </a:stretch>
        </p:blipFill>
        <p:spPr>
          <a:xfrm>
            <a:off x="1267467" y="2144465"/>
            <a:ext cx="4098617" cy="3377981"/>
          </a:xfrm>
        </p:spPr>
      </p:pic>
      <p:pic>
        <p:nvPicPr>
          <p:cNvPr id="7" name="Picture 6">
            <a:extLst>
              <a:ext uri="{FF2B5EF4-FFF2-40B4-BE49-F238E27FC236}">
                <a16:creationId xmlns:a16="http://schemas.microsoft.com/office/drawing/2014/main" id="{86A0E01E-6242-0298-FDCF-F997A2BE4EAE}"/>
              </a:ext>
            </a:extLst>
          </p:cNvPr>
          <p:cNvPicPr>
            <a:picLocks noChangeAspect="1"/>
          </p:cNvPicPr>
          <p:nvPr/>
        </p:nvPicPr>
        <p:blipFill>
          <a:blip r:embed="rId3"/>
          <a:stretch>
            <a:fillRect/>
          </a:stretch>
        </p:blipFill>
        <p:spPr>
          <a:xfrm>
            <a:off x="5542296" y="2256182"/>
            <a:ext cx="5382237" cy="3266265"/>
          </a:xfrm>
          <a:prstGeom prst="rect">
            <a:avLst/>
          </a:prstGeom>
        </p:spPr>
      </p:pic>
    </p:spTree>
    <p:extLst>
      <p:ext uri="{BB962C8B-B14F-4D97-AF65-F5344CB8AC3E}">
        <p14:creationId xmlns:p14="http://schemas.microsoft.com/office/powerpoint/2010/main" val="1950629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C70F-A86F-55F9-33D7-5E534558AE0C}"/>
              </a:ext>
            </a:extLst>
          </p:cNvPr>
          <p:cNvSpPr>
            <a:spLocks noGrp="1"/>
          </p:cNvSpPr>
          <p:nvPr>
            <p:ph type="title"/>
          </p:nvPr>
        </p:nvSpPr>
        <p:spPr/>
        <p:txBody>
          <a:bodyPr/>
          <a:lstStyle/>
          <a:p>
            <a:r>
              <a:rPr lang="en-ZA"/>
              <a:t>Pneumatic power tools</a:t>
            </a:r>
            <a:r>
              <a:rPr lang="en-US"/>
              <a:t> (p3)</a:t>
            </a:r>
            <a:endParaRPr lang="en-ZA" dirty="0"/>
          </a:p>
        </p:txBody>
      </p:sp>
      <p:pic>
        <p:nvPicPr>
          <p:cNvPr id="12" name="Content Placeholder 11">
            <a:extLst>
              <a:ext uri="{FF2B5EF4-FFF2-40B4-BE49-F238E27FC236}">
                <a16:creationId xmlns:a16="http://schemas.microsoft.com/office/drawing/2014/main" id="{89901135-DAA2-732E-FFBD-F07F79FC7A25}"/>
              </a:ext>
            </a:extLst>
          </p:cNvPr>
          <p:cNvPicPr>
            <a:picLocks noGrp="1" noChangeAspect="1"/>
          </p:cNvPicPr>
          <p:nvPr>
            <p:ph idx="1"/>
          </p:nvPr>
        </p:nvPicPr>
        <p:blipFill>
          <a:blip r:embed="rId2"/>
          <a:stretch>
            <a:fillRect/>
          </a:stretch>
        </p:blipFill>
        <p:spPr>
          <a:xfrm>
            <a:off x="521367" y="1690687"/>
            <a:ext cx="4099271" cy="3819775"/>
          </a:xfrm>
        </p:spPr>
      </p:pic>
      <p:pic>
        <p:nvPicPr>
          <p:cNvPr id="14" name="Picture 13">
            <a:extLst>
              <a:ext uri="{FF2B5EF4-FFF2-40B4-BE49-F238E27FC236}">
                <a16:creationId xmlns:a16="http://schemas.microsoft.com/office/drawing/2014/main" id="{30E81AB7-773B-BC2C-BEA9-A0143DB4EC2C}"/>
              </a:ext>
            </a:extLst>
          </p:cNvPr>
          <p:cNvPicPr>
            <a:picLocks noChangeAspect="1"/>
          </p:cNvPicPr>
          <p:nvPr/>
        </p:nvPicPr>
        <p:blipFill>
          <a:blip r:embed="rId3"/>
          <a:stretch>
            <a:fillRect/>
          </a:stretch>
        </p:blipFill>
        <p:spPr>
          <a:xfrm>
            <a:off x="5795238" y="2854743"/>
            <a:ext cx="4383962" cy="1148514"/>
          </a:xfrm>
          <a:prstGeom prst="rect">
            <a:avLst/>
          </a:prstGeom>
        </p:spPr>
      </p:pic>
    </p:spTree>
    <p:extLst>
      <p:ext uri="{BB962C8B-B14F-4D97-AF65-F5344CB8AC3E}">
        <p14:creationId xmlns:p14="http://schemas.microsoft.com/office/powerpoint/2010/main" val="2369405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C70F-A86F-55F9-33D7-5E534558AE0C}"/>
              </a:ext>
            </a:extLst>
          </p:cNvPr>
          <p:cNvSpPr>
            <a:spLocks noGrp="1"/>
          </p:cNvSpPr>
          <p:nvPr>
            <p:ph type="title"/>
          </p:nvPr>
        </p:nvSpPr>
        <p:spPr/>
        <p:txBody>
          <a:bodyPr/>
          <a:lstStyle/>
          <a:p>
            <a:r>
              <a:rPr lang="en-ZA" dirty="0"/>
              <a:t>Pneumatic power tools</a:t>
            </a:r>
            <a:r>
              <a:rPr lang="en-US" dirty="0"/>
              <a:t> (p4)</a:t>
            </a:r>
            <a:br>
              <a:rPr lang="en-US" dirty="0"/>
            </a:br>
            <a:r>
              <a:rPr lang="en-US" sz="3200" dirty="0"/>
              <a:t>- Grinders  and Throttle</a:t>
            </a:r>
            <a:endParaRPr lang="en-ZA" dirty="0"/>
          </a:p>
        </p:txBody>
      </p:sp>
      <p:pic>
        <p:nvPicPr>
          <p:cNvPr id="8" name="Picture 7">
            <a:extLst>
              <a:ext uri="{FF2B5EF4-FFF2-40B4-BE49-F238E27FC236}">
                <a16:creationId xmlns:a16="http://schemas.microsoft.com/office/drawing/2014/main" id="{504E0A72-F421-4D34-5C04-8697E0469D5C}"/>
              </a:ext>
            </a:extLst>
          </p:cNvPr>
          <p:cNvPicPr>
            <a:picLocks noChangeAspect="1"/>
          </p:cNvPicPr>
          <p:nvPr/>
        </p:nvPicPr>
        <p:blipFill>
          <a:blip r:embed="rId2"/>
          <a:stretch>
            <a:fillRect/>
          </a:stretch>
        </p:blipFill>
        <p:spPr>
          <a:xfrm>
            <a:off x="838200" y="2088449"/>
            <a:ext cx="4336726" cy="3302148"/>
          </a:xfrm>
          <a:prstGeom prst="rect">
            <a:avLst/>
          </a:prstGeom>
        </p:spPr>
      </p:pic>
      <p:pic>
        <p:nvPicPr>
          <p:cNvPr id="10" name="Picture 9">
            <a:extLst>
              <a:ext uri="{FF2B5EF4-FFF2-40B4-BE49-F238E27FC236}">
                <a16:creationId xmlns:a16="http://schemas.microsoft.com/office/drawing/2014/main" id="{5A838ABD-3152-DC41-94BA-15CBA12A490B}"/>
              </a:ext>
            </a:extLst>
          </p:cNvPr>
          <p:cNvPicPr>
            <a:picLocks noChangeAspect="1"/>
          </p:cNvPicPr>
          <p:nvPr/>
        </p:nvPicPr>
        <p:blipFill>
          <a:blip r:embed="rId3"/>
          <a:stretch>
            <a:fillRect/>
          </a:stretch>
        </p:blipFill>
        <p:spPr>
          <a:xfrm>
            <a:off x="6071344" y="1814261"/>
            <a:ext cx="5130834" cy="2044618"/>
          </a:xfrm>
          <a:prstGeom prst="rect">
            <a:avLst/>
          </a:prstGeom>
        </p:spPr>
      </p:pic>
      <p:pic>
        <p:nvPicPr>
          <p:cNvPr id="13" name="Picture 12">
            <a:extLst>
              <a:ext uri="{FF2B5EF4-FFF2-40B4-BE49-F238E27FC236}">
                <a16:creationId xmlns:a16="http://schemas.microsoft.com/office/drawing/2014/main" id="{3A66B0A3-65A4-2EC6-6EF2-80BF4D411F23}"/>
              </a:ext>
            </a:extLst>
          </p:cNvPr>
          <p:cNvPicPr>
            <a:picLocks noChangeAspect="1"/>
          </p:cNvPicPr>
          <p:nvPr/>
        </p:nvPicPr>
        <p:blipFill>
          <a:blip r:embed="rId4"/>
          <a:stretch>
            <a:fillRect/>
          </a:stretch>
        </p:blipFill>
        <p:spPr>
          <a:xfrm>
            <a:off x="6071344" y="3982452"/>
            <a:ext cx="4538001" cy="1578435"/>
          </a:xfrm>
          <a:prstGeom prst="rect">
            <a:avLst/>
          </a:prstGeom>
        </p:spPr>
      </p:pic>
    </p:spTree>
    <p:extLst>
      <p:ext uri="{BB962C8B-B14F-4D97-AF65-F5344CB8AC3E}">
        <p14:creationId xmlns:p14="http://schemas.microsoft.com/office/powerpoint/2010/main" val="3932185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EA4C-08BC-48C3-D355-D4339E8F21EC}"/>
              </a:ext>
            </a:extLst>
          </p:cNvPr>
          <p:cNvSpPr>
            <a:spLocks noGrp="1"/>
          </p:cNvSpPr>
          <p:nvPr>
            <p:ph type="title"/>
          </p:nvPr>
        </p:nvSpPr>
        <p:spPr/>
        <p:txBody>
          <a:bodyPr/>
          <a:lstStyle/>
          <a:p>
            <a:r>
              <a:rPr lang="en-ZA" dirty="0"/>
              <a:t>Pneumatic power tools</a:t>
            </a:r>
            <a:r>
              <a:rPr lang="en-US" dirty="0"/>
              <a:t> (p5)</a:t>
            </a:r>
            <a:br>
              <a:rPr lang="en-US" dirty="0"/>
            </a:br>
            <a:r>
              <a:rPr lang="en-US" sz="3200" dirty="0"/>
              <a:t>- Grinders  and Throttle </a:t>
            </a:r>
            <a:r>
              <a:rPr lang="en-ZA" sz="3200" dirty="0"/>
              <a:t>Safety Guard</a:t>
            </a:r>
          </a:p>
        </p:txBody>
      </p:sp>
      <p:sp>
        <p:nvSpPr>
          <p:cNvPr id="3" name="Content Placeholder 2">
            <a:extLst>
              <a:ext uri="{FF2B5EF4-FFF2-40B4-BE49-F238E27FC236}">
                <a16:creationId xmlns:a16="http://schemas.microsoft.com/office/drawing/2014/main" id="{42B7777E-9310-8E85-B735-2CF9CA886BD2}"/>
              </a:ext>
            </a:extLst>
          </p:cNvPr>
          <p:cNvSpPr>
            <a:spLocks noGrp="1"/>
          </p:cNvSpPr>
          <p:nvPr>
            <p:ph idx="1"/>
          </p:nvPr>
        </p:nvSpPr>
        <p:spPr/>
        <p:txBody>
          <a:bodyPr/>
          <a:lstStyle/>
          <a:p>
            <a:r>
              <a:rPr lang="en-US" dirty="0"/>
              <a:t>The safety guard protects you from sparks and when the disc accidentally breaks.</a:t>
            </a:r>
          </a:p>
          <a:p>
            <a:r>
              <a:rPr lang="en-US" dirty="0"/>
              <a:t>Like the electrical grinder, the pneumatic angle grinder is also fitted with a safety guard. This guard must be fitted to the grinder, before the disc is fitted.</a:t>
            </a:r>
          </a:p>
          <a:p>
            <a:r>
              <a:rPr lang="en-US" dirty="0"/>
              <a:t>Some grinders are provided with a front side- handle. Because the oil outlet is located on the right side of some grinders the front side-handle can only be fitted to the left side.</a:t>
            </a:r>
            <a:endParaRPr lang="en-ZA" dirty="0"/>
          </a:p>
        </p:txBody>
      </p:sp>
    </p:spTree>
    <p:extLst>
      <p:ext uri="{BB962C8B-B14F-4D97-AF65-F5344CB8AC3E}">
        <p14:creationId xmlns:p14="http://schemas.microsoft.com/office/powerpoint/2010/main" val="1282265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EA4C-08BC-48C3-D355-D4339E8F21EC}"/>
              </a:ext>
            </a:extLst>
          </p:cNvPr>
          <p:cNvSpPr>
            <a:spLocks noGrp="1"/>
          </p:cNvSpPr>
          <p:nvPr>
            <p:ph type="title"/>
          </p:nvPr>
        </p:nvSpPr>
        <p:spPr>
          <a:xfrm>
            <a:off x="838200" y="500062"/>
            <a:ext cx="10515600" cy="1325563"/>
          </a:xfrm>
        </p:spPr>
        <p:txBody>
          <a:bodyPr>
            <a:normAutofit fontScale="90000"/>
          </a:bodyPr>
          <a:lstStyle/>
          <a:p>
            <a:r>
              <a:rPr lang="en-ZA" dirty="0"/>
              <a:t>Pneumatic power tools</a:t>
            </a:r>
            <a:r>
              <a:rPr lang="en-US" dirty="0"/>
              <a:t> (p6)</a:t>
            </a:r>
            <a:br>
              <a:rPr lang="en-US" dirty="0"/>
            </a:br>
            <a:br>
              <a:rPr lang="en-US" dirty="0"/>
            </a:br>
            <a:r>
              <a:rPr lang="en-US" sz="3200" dirty="0"/>
              <a:t>- Grinders  and Throttle </a:t>
            </a:r>
            <a:r>
              <a:rPr lang="en-ZA" sz="3200" dirty="0"/>
              <a:t>Application</a:t>
            </a:r>
            <a:br>
              <a:rPr lang="en-ZA" sz="3200" dirty="0"/>
            </a:br>
            <a:r>
              <a:rPr lang="en-ZA" sz="3200" dirty="0"/>
              <a:t> </a:t>
            </a:r>
          </a:p>
        </p:txBody>
      </p:sp>
      <p:sp>
        <p:nvSpPr>
          <p:cNvPr id="3" name="Content Placeholder 2">
            <a:extLst>
              <a:ext uri="{FF2B5EF4-FFF2-40B4-BE49-F238E27FC236}">
                <a16:creationId xmlns:a16="http://schemas.microsoft.com/office/drawing/2014/main" id="{42B7777E-9310-8E85-B735-2CF9CA886BD2}"/>
              </a:ext>
            </a:extLst>
          </p:cNvPr>
          <p:cNvSpPr>
            <a:spLocks noGrp="1"/>
          </p:cNvSpPr>
          <p:nvPr>
            <p:ph idx="1"/>
          </p:nvPr>
        </p:nvSpPr>
        <p:spPr>
          <a:xfrm>
            <a:off x="838200" y="1825625"/>
            <a:ext cx="10515600" cy="3319581"/>
          </a:xfrm>
        </p:spPr>
        <p:txBody>
          <a:bodyPr/>
          <a:lstStyle/>
          <a:p>
            <a:r>
              <a:rPr lang="en-US" b="0" i="0" dirty="0">
                <a:effectLst/>
                <a:latin typeface="Söhne"/>
              </a:rPr>
              <a:t>The pneumatic grinder is a safer alternative to the electric one with similar applications due to limited torque.</a:t>
            </a:r>
          </a:p>
          <a:p>
            <a:r>
              <a:rPr lang="en-US" dirty="0">
                <a:latin typeface="Söhne"/>
              </a:rPr>
              <a:t>The straight grinder is d</a:t>
            </a:r>
            <a:r>
              <a:rPr lang="en-US" b="0" i="0" dirty="0">
                <a:effectLst/>
                <a:latin typeface="Söhne"/>
              </a:rPr>
              <a:t>esigned for material removal on large flat surfaces and internal grinding, not suitable for tasks requiring a high surface finish.</a:t>
            </a:r>
          </a:p>
          <a:p>
            <a:pPr marL="0" indent="0">
              <a:buNone/>
            </a:pPr>
            <a:endParaRPr lang="en-ZA" dirty="0"/>
          </a:p>
        </p:txBody>
      </p:sp>
    </p:spTree>
    <p:extLst>
      <p:ext uri="{BB962C8B-B14F-4D97-AF65-F5344CB8AC3E}">
        <p14:creationId xmlns:p14="http://schemas.microsoft.com/office/powerpoint/2010/main" val="3586931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EA4C-08BC-48C3-D355-D4339E8F21EC}"/>
              </a:ext>
            </a:extLst>
          </p:cNvPr>
          <p:cNvSpPr>
            <a:spLocks noGrp="1"/>
          </p:cNvSpPr>
          <p:nvPr>
            <p:ph type="title"/>
          </p:nvPr>
        </p:nvSpPr>
        <p:spPr/>
        <p:txBody>
          <a:bodyPr>
            <a:normAutofit fontScale="90000"/>
          </a:bodyPr>
          <a:lstStyle/>
          <a:p>
            <a:r>
              <a:rPr lang="en-ZA" dirty="0"/>
              <a:t>Pneumatic power tools</a:t>
            </a:r>
            <a:r>
              <a:rPr lang="en-US" dirty="0"/>
              <a:t> (p6)</a:t>
            </a:r>
            <a:br>
              <a:rPr lang="en-US" dirty="0"/>
            </a:br>
            <a:r>
              <a:rPr lang="en-US" sz="3200" dirty="0"/>
              <a:t>- Grinders  and Throttle</a:t>
            </a:r>
            <a:r>
              <a:rPr lang="en-ZA" sz="3200" dirty="0"/>
              <a:t> safety inspections</a:t>
            </a:r>
            <a:br>
              <a:rPr lang="en-ZA" sz="3200" dirty="0"/>
            </a:br>
            <a:r>
              <a:rPr lang="en-ZA" sz="3200" dirty="0"/>
              <a:t> </a:t>
            </a:r>
          </a:p>
        </p:txBody>
      </p:sp>
      <p:graphicFrame>
        <p:nvGraphicFramePr>
          <p:cNvPr id="5" name="Content Placeholder 4">
            <a:extLst>
              <a:ext uri="{FF2B5EF4-FFF2-40B4-BE49-F238E27FC236}">
                <a16:creationId xmlns:a16="http://schemas.microsoft.com/office/drawing/2014/main" id="{165B2B93-B47A-8132-980E-28F092F01871}"/>
              </a:ext>
            </a:extLst>
          </p:cNvPr>
          <p:cNvGraphicFramePr>
            <a:graphicFrameLocks noGrp="1"/>
          </p:cNvGraphicFramePr>
          <p:nvPr>
            <p:ph idx="1"/>
            <p:extLst>
              <p:ext uri="{D42A27DB-BD31-4B8C-83A1-F6EECF244321}">
                <p14:modId xmlns:p14="http://schemas.microsoft.com/office/powerpoint/2010/main" val="946150782"/>
              </p:ext>
            </p:extLst>
          </p:nvPr>
        </p:nvGraphicFramePr>
        <p:xfrm>
          <a:off x="838200" y="1566318"/>
          <a:ext cx="10515600" cy="4029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41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7222-AA8E-C57A-9279-A466DD444872}"/>
              </a:ext>
            </a:extLst>
          </p:cNvPr>
          <p:cNvSpPr>
            <a:spLocks noGrp="1"/>
          </p:cNvSpPr>
          <p:nvPr>
            <p:ph type="title"/>
          </p:nvPr>
        </p:nvSpPr>
        <p:spPr>
          <a:xfrm>
            <a:off x="838199" y="187704"/>
            <a:ext cx="10495547" cy="1256085"/>
          </a:xfrm>
        </p:spPr>
        <p:txBody>
          <a:bodyPr>
            <a:normAutofit fontScale="90000"/>
          </a:bodyPr>
          <a:lstStyle/>
          <a:p>
            <a:r>
              <a:rPr lang="en-US" sz="3600" i="1" dirty="0"/>
              <a:t>Safety measures when using machinery and power tools </a:t>
            </a:r>
            <a:br>
              <a:rPr lang="en-US" sz="1800" dirty="0"/>
            </a:br>
            <a:br>
              <a:rPr lang="en-US" sz="1800" dirty="0"/>
            </a:br>
            <a:r>
              <a:rPr lang="en-US" sz="1800" dirty="0"/>
              <a:t>Each machine has safety measures which you must know. There are the following general rules, though, that you must follow when you work with machinery. </a:t>
            </a:r>
            <a:br>
              <a:rPr lang="en-US" sz="1800" dirty="0"/>
            </a:br>
            <a:r>
              <a:rPr lang="en-US" sz="1800" dirty="0"/>
              <a:t>.</a:t>
            </a:r>
            <a:endParaRPr lang="en-ZA" sz="1800" dirty="0"/>
          </a:p>
        </p:txBody>
      </p:sp>
      <p:graphicFrame>
        <p:nvGraphicFramePr>
          <p:cNvPr id="5" name="Content Placeholder 4">
            <a:extLst>
              <a:ext uri="{FF2B5EF4-FFF2-40B4-BE49-F238E27FC236}">
                <a16:creationId xmlns:a16="http://schemas.microsoft.com/office/drawing/2014/main" id="{7B92EE12-BB2B-DF5C-5444-6CBB60561B19}"/>
              </a:ext>
            </a:extLst>
          </p:cNvPr>
          <p:cNvGraphicFramePr>
            <a:graphicFrameLocks noGrp="1"/>
          </p:cNvGraphicFramePr>
          <p:nvPr>
            <p:ph idx="1"/>
            <p:extLst>
              <p:ext uri="{D42A27DB-BD31-4B8C-83A1-F6EECF244321}">
                <p14:modId xmlns:p14="http://schemas.microsoft.com/office/powerpoint/2010/main" val="3091322751"/>
              </p:ext>
            </p:extLst>
          </p:nvPr>
        </p:nvGraphicFramePr>
        <p:xfrm>
          <a:off x="1896320" y="1280625"/>
          <a:ext cx="8066546" cy="4560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404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ZA" sz="4400" dirty="0"/>
              <a:t>(f) Grinding/cutting discs </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838200" y="1825625"/>
            <a:ext cx="6837947" cy="4351338"/>
          </a:xfrm>
        </p:spPr>
        <p:txBody>
          <a:bodyPr/>
          <a:lstStyle/>
          <a:p>
            <a:pPr marL="0" indent="0">
              <a:buNone/>
            </a:pPr>
            <a:r>
              <a:rPr lang="en-US" dirty="0"/>
              <a:t>Grinding Disc </a:t>
            </a:r>
          </a:p>
          <a:p>
            <a:r>
              <a:rPr lang="en-US" dirty="0"/>
              <a:t>This grinding disc's thickness can vary from 6 mm to 10 mm. </a:t>
            </a:r>
          </a:p>
          <a:p>
            <a:r>
              <a:rPr lang="en-US" dirty="0"/>
              <a:t>It is glass-fiber reinforced and is approved for a maximum peripheral speed of 80 m/s. Grinding discs are used to grind away steel. </a:t>
            </a:r>
            <a:endParaRPr lang="en-ZA" dirty="0"/>
          </a:p>
        </p:txBody>
      </p:sp>
      <p:pic>
        <p:nvPicPr>
          <p:cNvPr id="8" name="Picture 7">
            <a:extLst>
              <a:ext uri="{FF2B5EF4-FFF2-40B4-BE49-F238E27FC236}">
                <a16:creationId xmlns:a16="http://schemas.microsoft.com/office/drawing/2014/main" id="{90FE6C45-1E9C-F746-EAAA-D98C2807D9D4}"/>
              </a:ext>
            </a:extLst>
          </p:cNvPr>
          <p:cNvPicPr>
            <a:picLocks noChangeAspect="1"/>
          </p:cNvPicPr>
          <p:nvPr/>
        </p:nvPicPr>
        <p:blipFill>
          <a:blip r:embed="rId2"/>
          <a:stretch>
            <a:fillRect/>
          </a:stretch>
        </p:blipFill>
        <p:spPr>
          <a:xfrm>
            <a:off x="8470983" y="1857375"/>
            <a:ext cx="2978317" cy="3436520"/>
          </a:xfrm>
          <a:prstGeom prst="rect">
            <a:avLst/>
          </a:prstGeom>
        </p:spPr>
      </p:pic>
    </p:spTree>
    <p:extLst>
      <p:ext uri="{BB962C8B-B14F-4D97-AF65-F5344CB8AC3E}">
        <p14:creationId xmlns:p14="http://schemas.microsoft.com/office/powerpoint/2010/main" val="109364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ZA" sz="4400" dirty="0"/>
              <a:t> Grinding/cutting discs (p2)</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742700" y="1399966"/>
            <a:ext cx="10515600" cy="4351338"/>
          </a:xfrm>
        </p:spPr>
        <p:txBody>
          <a:bodyPr>
            <a:normAutofit fontScale="92500" lnSpcReduction="20000"/>
          </a:bodyPr>
          <a:lstStyle/>
          <a:p>
            <a:pPr marL="0" indent="0">
              <a:buNone/>
            </a:pPr>
            <a:r>
              <a:rPr lang="en-US" dirty="0"/>
              <a:t>Cutting Disc </a:t>
            </a:r>
          </a:p>
          <a:p>
            <a:r>
              <a:rPr lang="en-ZA" dirty="0"/>
              <a:t>Steel cutting disc </a:t>
            </a:r>
          </a:p>
          <a:p>
            <a:pPr lvl="1"/>
            <a:r>
              <a:rPr lang="en-US" dirty="0"/>
              <a:t>The disc must only be used for cutting steel. These discs are 2,5 - 3,5 mm thick and are glass fiber reinforced. It is approved for a maximum peripheral speed of 80 m/s</a:t>
            </a:r>
          </a:p>
          <a:p>
            <a:r>
              <a:rPr lang="en-ZA" dirty="0"/>
              <a:t>Concrete and non-ferrous metal (masonry) cutting discs.</a:t>
            </a:r>
          </a:p>
          <a:p>
            <a:pPr lvl="1"/>
            <a:r>
              <a:rPr lang="en-US" dirty="0"/>
              <a:t>This disc is only used for concrete and nonferrous metals. Like the steel cutting disc, it is also glass-fiber reinforced. It is also approved for a maximum peripheral speed of 80 m/s</a:t>
            </a:r>
          </a:p>
          <a:p>
            <a:pPr marL="0" lvl="1" indent="0">
              <a:spcBef>
                <a:spcPts val="1000"/>
              </a:spcBef>
              <a:buNone/>
            </a:pPr>
            <a:r>
              <a:rPr lang="en-US" sz="2800" dirty="0"/>
              <a:t>Note: </a:t>
            </a:r>
          </a:p>
          <a:p>
            <a:pPr lvl="1"/>
            <a:r>
              <a:rPr lang="en-US" dirty="0"/>
              <a:t>The concrete and steel cutting discs look the same. </a:t>
            </a:r>
          </a:p>
          <a:p>
            <a:pPr lvl="1"/>
            <a:r>
              <a:rPr lang="en-US" dirty="0"/>
              <a:t>It is stipulated on the disc whether the disc is for cutting steel or concrete.</a:t>
            </a:r>
          </a:p>
          <a:p>
            <a:pPr lvl="1"/>
            <a:r>
              <a:rPr lang="en-US" dirty="0"/>
              <a:t>The non-ferrous metal cutting disc will have a specified code number</a:t>
            </a:r>
            <a:endParaRPr lang="en-ZA" dirty="0"/>
          </a:p>
        </p:txBody>
      </p:sp>
    </p:spTree>
    <p:extLst>
      <p:ext uri="{BB962C8B-B14F-4D97-AF65-F5344CB8AC3E}">
        <p14:creationId xmlns:p14="http://schemas.microsoft.com/office/powerpoint/2010/main" val="1406915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ZA" sz="4400" dirty="0"/>
              <a:t> Grinding/cutting discs (p3)</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742700" y="1399966"/>
            <a:ext cx="10515600" cy="4351338"/>
          </a:xfrm>
        </p:spPr>
        <p:txBody>
          <a:bodyPr>
            <a:normAutofit/>
          </a:bodyPr>
          <a:lstStyle/>
          <a:p>
            <a:pPr marL="0" indent="0">
              <a:buNone/>
            </a:pPr>
            <a:r>
              <a:rPr lang="en-US" dirty="0"/>
              <a:t>Accessories</a:t>
            </a:r>
          </a:p>
          <a:p>
            <a:r>
              <a:rPr lang="en-US" dirty="0"/>
              <a:t>Rubber and fiber pads are used to support abrasive discs.</a:t>
            </a:r>
          </a:p>
          <a:p>
            <a:r>
              <a:rPr lang="en-US" dirty="0"/>
              <a:t>Polishing pads are used for polishing smooth surfaces.</a:t>
            </a:r>
            <a:endParaRPr lang="en-ZA" dirty="0"/>
          </a:p>
        </p:txBody>
      </p:sp>
      <p:pic>
        <p:nvPicPr>
          <p:cNvPr id="5" name="Picture 4">
            <a:extLst>
              <a:ext uri="{FF2B5EF4-FFF2-40B4-BE49-F238E27FC236}">
                <a16:creationId xmlns:a16="http://schemas.microsoft.com/office/drawing/2014/main" id="{179C04C8-F028-48CA-94B7-61243B7590D6}"/>
              </a:ext>
            </a:extLst>
          </p:cNvPr>
          <p:cNvPicPr>
            <a:picLocks noChangeAspect="1"/>
          </p:cNvPicPr>
          <p:nvPr/>
        </p:nvPicPr>
        <p:blipFill>
          <a:blip r:embed="rId2"/>
          <a:stretch>
            <a:fillRect/>
          </a:stretch>
        </p:blipFill>
        <p:spPr>
          <a:xfrm>
            <a:off x="1601452" y="3087480"/>
            <a:ext cx="7325979" cy="2519516"/>
          </a:xfrm>
          <a:prstGeom prst="rect">
            <a:avLst/>
          </a:prstGeom>
        </p:spPr>
      </p:pic>
    </p:spTree>
    <p:extLst>
      <p:ext uri="{BB962C8B-B14F-4D97-AF65-F5344CB8AC3E}">
        <p14:creationId xmlns:p14="http://schemas.microsoft.com/office/powerpoint/2010/main" val="3161509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US" dirty="0"/>
              <a:t>(g) Impact wrench</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742700" y="1399966"/>
            <a:ext cx="10515600" cy="4351338"/>
          </a:xfrm>
        </p:spPr>
        <p:txBody>
          <a:bodyPr>
            <a:normAutofit lnSpcReduction="10000"/>
          </a:bodyPr>
          <a:lstStyle/>
          <a:p>
            <a:pPr marL="0" indent="0">
              <a:buNone/>
            </a:pPr>
            <a:endParaRPr lang="en-US" dirty="0"/>
          </a:p>
          <a:p>
            <a:r>
              <a:rPr lang="en-US" dirty="0"/>
              <a:t>The impact wrench has a regulator for adjusting to the bolt size.</a:t>
            </a:r>
          </a:p>
          <a:p>
            <a:r>
              <a:rPr lang="en-US" dirty="0"/>
              <a:t>Unfortunately, there's no indication on the regulator for specific torque settings.</a:t>
            </a:r>
          </a:p>
          <a:p>
            <a:r>
              <a:rPr lang="en-US" dirty="0"/>
              <a:t>To ensure safe tightening without over-torquing, start with a closed regulator, open it a quarter of the way, and tighten the bolt.</a:t>
            </a:r>
          </a:p>
          <a:p>
            <a:r>
              <a:rPr lang="en-US" dirty="0"/>
              <a:t>The trigger mechanism lacks a safety button like other pneumatic tools.</a:t>
            </a:r>
          </a:p>
          <a:p>
            <a:r>
              <a:rPr lang="en-US" dirty="0"/>
              <a:t>The trigger activates the rotor driving the square drive.</a:t>
            </a:r>
            <a:endParaRPr lang="en-ZA" dirty="0"/>
          </a:p>
        </p:txBody>
      </p:sp>
    </p:spTree>
    <p:extLst>
      <p:ext uri="{BB962C8B-B14F-4D97-AF65-F5344CB8AC3E}">
        <p14:creationId xmlns:p14="http://schemas.microsoft.com/office/powerpoint/2010/main" val="90697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US" dirty="0"/>
              <a:t> Impact wrench (p2)</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742701" y="1399966"/>
            <a:ext cx="7270332" cy="4351338"/>
          </a:xfrm>
        </p:spPr>
        <p:txBody>
          <a:bodyPr>
            <a:normAutofit/>
          </a:bodyPr>
          <a:lstStyle/>
          <a:p>
            <a:pPr marL="0" indent="0">
              <a:buNone/>
            </a:pPr>
            <a:r>
              <a:rPr lang="en-ZA" dirty="0"/>
              <a:t>Square Drive</a:t>
            </a:r>
            <a:endParaRPr lang="en-US" dirty="0"/>
          </a:p>
          <a:p>
            <a:r>
              <a:rPr lang="en-US" dirty="0"/>
              <a:t>Impact wrench square drives correspond to the wrench size (e.g., ½" drive for a ½" wrench).</a:t>
            </a:r>
          </a:p>
          <a:p>
            <a:r>
              <a:rPr lang="en-US" dirty="0"/>
              <a:t>Always use a heavy-duty socket to prevent cracking and rapid wear of ordinary sockets.</a:t>
            </a:r>
          </a:p>
          <a:p>
            <a:r>
              <a:rPr lang="en-US" dirty="0"/>
              <a:t>Attach the socket to the square drive using the spring-loaded clip on the square drive.</a:t>
            </a:r>
            <a:endParaRPr lang="en-ZA" dirty="0"/>
          </a:p>
        </p:txBody>
      </p:sp>
      <p:pic>
        <p:nvPicPr>
          <p:cNvPr id="5" name="Picture 4">
            <a:extLst>
              <a:ext uri="{FF2B5EF4-FFF2-40B4-BE49-F238E27FC236}">
                <a16:creationId xmlns:a16="http://schemas.microsoft.com/office/drawing/2014/main" id="{DDF40DD6-16E3-8CB8-0E48-548D90ECC6F9}"/>
              </a:ext>
            </a:extLst>
          </p:cNvPr>
          <p:cNvPicPr>
            <a:picLocks noChangeAspect="1"/>
          </p:cNvPicPr>
          <p:nvPr/>
        </p:nvPicPr>
        <p:blipFill>
          <a:blip r:embed="rId2"/>
          <a:stretch>
            <a:fillRect/>
          </a:stretch>
        </p:blipFill>
        <p:spPr>
          <a:xfrm>
            <a:off x="8271961" y="1930296"/>
            <a:ext cx="3326646" cy="3050778"/>
          </a:xfrm>
          <a:prstGeom prst="rect">
            <a:avLst/>
          </a:prstGeom>
        </p:spPr>
      </p:pic>
    </p:spTree>
    <p:extLst>
      <p:ext uri="{BB962C8B-B14F-4D97-AF65-F5344CB8AC3E}">
        <p14:creationId xmlns:p14="http://schemas.microsoft.com/office/powerpoint/2010/main" val="3987253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p:txBody>
          <a:bodyPr/>
          <a:lstStyle/>
          <a:p>
            <a:r>
              <a:rPr lang="en-US" dirty="0"/>
              <a:t> Impact wrench (p3)</a:t>
            </a:r>
            <a:endParaRPr lang="en-ZA" dirty="0"/>
          </a:p>
        </p:txBody>
      </p:sp>
      <p:sp>
        <p:nvSpPr>
          <p:cNvPr id="4" name="Content Placeholder 3">
            <a:extLst>
              <a:ext uri="{FF2B5EF4-FFF2-40B4-BE49-F238E27FC236}">
                <a16:creationId xmlns:a16="http://schemas.microsoft.com/office/drawing/2014/main" id="{6CA53F85-7E6D-C303-3ECE-32A56DFEF1A8}"/>
              </a:ext>
            </a:extLst>
          </p:cNvPr>
          <p:cNvSpPr>
            <a:spLocks noGrp="1"/>
          </p:cNvSpPr>
          <p:nvPr>
            <p:ph idx="1"/>
          </p:nvPr>
        </p:nvSpPr>
        <p:spPr>
          <a:xfrm>
            <a:off x="742699" y="1399965"/>
            <a:ext cx="10515599" cy="4856455"/>
          </a:xfrm>
        </p:spPr>
        <p:txBody>
          <a:bodyPr>
            <a:normAutofit/>
          </a:bodyPr>
          <a:lstStyle/>
          <a:p>
            <a:pPr marL="0" indent="0">
              <a:buNone/>
            </a:pPr>
            <a:r>
              <a:rPr lang="en-ZA" dirty="0"/>
              <a:t>Square Drive Application</a:t>
            </a:r>
            <a:endParaRPr lang="en-US" dirty="0"/>
          </a:p>
          <a:p>
            <a:r>
              <a:rPr lang="en-US" dirty="0"/>
              <a:t>Impact wrenches are specialized tools for assembly and maintenance, suitable for a wide range of bolts.</a:t>
            </a:r>
          </a:p>
          <a:p>
            <a:r>
              <a:rPr lang="en-US" dirty="0"/>
              <a:t>Industrial impact wrenches typically have a 0.75 kW motor, ±7000 rpm free speed, and torque up to 305Nm.</a:t>
            </a:r>
          </a:p>
          <a:p>
            <a:r>
              <a:rPr lang="en-US" dirty="0"/>
              <a:t>Choose the right impact wrench based on the specific sizes of bolts and nuts.</a:t>
            </a:r>
            <a:endParaRPr lang="en-ZA" dirty="0"/>
          </a:p>
        </p:txBody>
      </p:sp>
    </p:spTree>
    <p:extLst>
      <p:ext uri="{BB962C8B-B14F-4D97-AF65-F5344CB8AC3E}">
        <p14:creationId xmlns:p14="http://schemas.microsoft.com/office/powerpoint/2010/main" val="808037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a:xfrm>
            <a:off x="729018" y="599636"/>
            <a:ext cx="10515600" cy="1325563"/>
          </a:xfrm>
        </p:spPr>
        <p:txBody>
          <a:bodyPr>
            <a:normAutofit fontScale="90000"/>
          </a:bodyPr>
          <a:lstStyle/>
          <a:p>
            <a:pPr>
              <a:lnSpc>
                <a:spcPct val="150000"/>
              </a:lnSpc>
            </a:pPr>
            <a:r>
              <a:rPr lang="en-US" dirty="0"/>
              <a:t> Impact wrench (p4)</a:t>
            </a:r>
            <a:br>
              <a:rPr lang="en-US" dirty="0"/>
            </a:br>
            <a:r>
              <a:rPr lang="en-ZA" sz="2700" dirty="0"/>
              <a:t>Square Drive Safety inspections </a:t>
            </a:r>
            <a:br>
              <a:rPr lang="en-ZA" dirty="0"/>
            </a:br>
            <a:endParaRPr lang="en-ZA" dirty="0"/>
          </a:p>
        </p:txBody>
      </p:sp>
      <p:graphicFrame>
        <p:nvGraphicFramePr>
          <p:cNvPr id="5" name="Content Placeholder 4">
            <a:extLst>
              <a:ext uri="{FF2B5EF4-FFF2-40B4-BE49-F238E27FC236}">
                <a16:creationId xmlns:a16="http://schemas.microsoft.com/office/drawing/2014/main" id="{87D5C09A-9333-130E-0C3B-DD358D7F455A}"/>
              </a:ext>
            </a:extLst>
          </p:cNvPr>
          <p:cNvGraphicFramePr>
            <a:graphicFrameLocks noGrp="1"/>
          </p:cNvGraphicFramePr>
          <p:nvPr>
            <p:ph idx="1"/>
            <p:extLst>
              <p:ext uri="{D42A27DB-BD31-4B8C-83A1-F6EECF244321}">
                <p14:modId xmlns:p14="http://schemas.microsoft.com/office/powerpoint/2010/main" val="1035319418"/>
              </p:ext>
            </p:extLst>
          </p:nvPr>
        </p:nvGraphicFramePr>
        <p:xfrm>
          <a:off x="1126958" y="1925199"/>
          <a:ext cx="9773653" cy="3786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6660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9A9-BB01-7F47-5EA6-34454791B23A}"/>
              </a:ext>
            </a:extLst>
          </p:cNvPr>
          <p:cNvSpPr>
            <a:spLocks noGrp="1"/>
          </p:cNvSpPr>
          <p:nvPr>
            <p:ph type="title"/>
          </p:nvPr>
        </p:nvSpPr>
        <p:spPr>
          <a:xfrm>
            <a:off x="264695" y="599636"/>
            <a:ext cx="11478126" cy="1325563"/>
          </a:xfrm>
        </p:spPr>
        <p:txBody>
          <a:bodyPr>
            <a:normAutofit fontScale="90000"/>
          </a:bodyPr>
          <a:lstStyle/>
          <a:p>
            <a:pPr>
              <a:lnSpc>
                <a:spcPct val="100000"/>
              </a:lnSpc>
            </a:pPr>
            <a:r>
              <a:rPr lang="en-US" sz="4000" dirty="0"/>
              <a:t>KT0103 Read and interpret the name plate on the power tools to identify the task related specifications </a:t>
            </a:r>
            <a:br>
              <a:rPr lang="en-ZA" dirty="0"/>
            </a:br>
            <a:endParaRPr lang="en-ZA" dirty="0"/>
          </a:p>
        </p:txBody>
      </p:sp>
      <p:sp>
        <p:nvSpPr>
          <p:cNvPr id="4" name="Content Placeholder 3">
            <a:extLst>
              <a:ext uri="{FF2B5EF4-FFF2-40B4-BE49-F238E27FC236}">
                <a16:creationId xmlns:a16="http://schemas.microsoft.com/office/drawing/2014/main" id="{DE9A2FBD-7C00-75AC-E12B-204A15349C12}"/>
              </a:ext>
            </a:extLst>
          </p:cNvPr>
          <p:cNvSpPr>
            <a:spLocks noGrp="1"/>
          </p:cNvSpPr>
          <p:nvPr>
            <p:ph idx="1"/>
          </p:nvPr>
        </p:nvSpPr>
        <p:spPr>
          <a:xfrm>
            <a:off x="838200" y="1825625"/>
            <a:ext cx="6549189" cy="4351338"/>
          </a:xfrm>
        </p:spPr>
        <p:txBody>
          <a:bodyPr/>
          <a:lstStyle/>
          <a:p>
            <a:pPr marL="0" indent="0">
              <a:buNone/>
            </a:pPr>
            <a:r>
              <a:rPr lang="en-US" dirty="0"/>
              <a:t>(a) Drilling machine</a:t>
            </a:r>
          </a:p>
          <a:p>
            <a:r>
              <a:rPr lang="en-US" dirty="0"/>
              <a:t>These machine nameplates provide six key details:</a:t>
            </a:r>
          </a:p>
          <a:p>
            <a:pPr lvl="1"/>
            <a:r>
              <a:rPr lang="en-US" dirty="0"/>
              <a:t> Manufacturer</a:t>
            </a:r>
          </a:p>
          <a:p>
            <a:pPr lvl="1"/>
            <a:r>
              <a:rPr lang="en-US" dirty="0"/>
              <a:t>Country of manufacture</a:t>
            </a:r>
          </a:p>
          <a:p>
            <a:pPr lvl="1"/>
            <a:r>
              <a:rPr lang="en-US" dirty="0"/>
              <a:t>Model number</a:t>
            </a:r>
          </a:p>
          <a:p>
            <a:pPr lvl="1"/>
            <a:r>
              <a:rPr lang="en-US" dirty="0"/>
              <a:t>Range of spindle speeds in RPM, Maximum drill bit size (e.g., 16mm), and </a:t>
            </a:r>
          </a:p>
          <a:p>
            <a:pPr lvl="1"/>
            <a:r>
              <a:rPr lang="en-US" dirty="0"/>
              <a:t>Taper size (e.g., Morse Taper MT#2). </a:t>
            </a:r>
            <a:endParaRPr lang="en-ZA" dirty="0"/>
          </a:p>
        </p:txBody>
      </p:sp>
      <p:pic>
        <p:nvPicPr>
          <p:cNvPr id="7" name="Picture 6">
            <a:extLst>
              <a:ext uri="{FF2B5EF4-FFF2-40B4-BE49-F238E27FC236}">
                <a16:creationId xmlns:a16="http://schemas.microsoft.com/office/drawing/2014/main" id="{4906AB64-ADD4-C2D3-F6BE-EFB5C669000D}"/>
              </a:ext>
            </a:extLst>
          </p:cNvPr>
          <p:cNvPicPr>
            <a:picLocks noChangeAspect="1"/>
          </p:cNvPicPr>
          <p:nvPr/>
        </p:nvPicPr>
        <p:blipFill>
          <a:blip r:embed="rId2"/>
          <a:stretch>
            <a:fillRect/>
          </a:stretch>
        </p:blipFill>
        <p:spPr>
          <a:xfrm>
            <a:off x="8655718" y="1825625"/>
            <a:ext cx="2365208" cy="3613512"/>
          </a:xfrm>
          <a:prstGeom prst="rect">
            <a:avLst/>
          </a:prstGeom>
        </p:spPr>
      </p:pic>
    </p:spTree>
    <p:extLst>
      <p:ext uri="{BB962C8B-B14F-4D97-AF65-F5344CB8AC3E}">
        <p14:creationId xmlns:p14="http://schemas.microsoft.com/office/powerpoint/2010/main" val="1924754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DE01-51A9-9861-009F-3D49031507AC}"/>
              </a:ext>
            </a:extLst>
          </p:cNvPr>
          <p:cNvSpPr>
            <a:spLocks noGrp="1"/>
          </p:cNvSpPr>
          <p:nvPr>
            <p:ph type="title"/>
          </p:nvPr>
        </p:nvSpPr>
        <p:spPr/>
        <p:txBody>
          <a:bodyPr/>
          <a:lstStyle/>
          <a:p>
            <a:r>
              <a:rPr lang="en-US" dirty="0"/>
              <a:t>(b) </a:t>
            </a:r>
            <a:r>
              <a:rPr lang="en-ZA" dirty="0"/>
              <a:t>Pedestal grinders </a:t>
            </a:r>
          </a:p>
        </p:txBody>
      </p:sp>
      <p:sp>
        <p:nvSpPr>
          <p:cNvPr id="3" name="Content Placeholder 2">
            <a:extLst>
              <a:ext uri="{FF2B5EF4-FFF2-40B4-BE49-F238E27FC236}">
                <a16:creationId xmlns:a16="http://schemas.microsoft.com/office/drawing/2014/main" id="{523D8395-C61E-FFC6-DEB3-6C3CC3E476E0}"/>
              </a:ext>
            </a:extLst>
          </p:cNvPr>
          <p:cNvSpPr>
            <a:spLocks noGrp="1"/>
          </p:cNvSpPr>
          <p:nvPr>
            <p:ph idx="1"/>
          </p:nvPr>
        </p:nvSpPr>
        <p:spPr>
          <a:xfrm>
            <a:off x="549442" y="1528513"/>
            <a:ext cx="9123947" cy="4351338"/>
          </a:xfrm>
        </p:spPr>
        <p:txBody>
          <a:bodyPr>
            <a:normAutofit fontScale="92500" lnSpcReduction="10000"/>
          </a:bodyPr>
          <a:lstStyle/>
          <a:p>
            <a:pPr marL="0" indent="0">
              <a:buNone/>
            </a:pPr>
            <a:r>
              <a:rPr lang="en-US" dirty="0"/>
              <a:t>Grinding machine nameplate includes:</a:t>
            </a:r>
          </a:p>
          <a:p>
            <a:r>
              <a:rPr lang="en-US" dirty="0"/>
              <a:t>  Manufacturer</a:t>
            </a:r>
          </a:p>
          <a:p>
            <a:r>
              <a:rPr lang="en-US" dirty="0"/>
              <a:t>  Country of origin</a:t>
            </a:r>
          </a:p>
          <a:p>
            <a:r>
              <a:rPr lang="en-US" dirty="0"/>
              <a:t>  Model number</a:t>
            </a:r>
          </a:p>
          <a:p>
            <a:r>
              <a:rPr lang="en-US" dirty="0"/>
              <a:t>  Electric motor type</a:t>
            </a:r>
          </a:p>
          <a:p>
            <a:r>
              <a:rPr lang="en-US" dirty="0"/>
              <a:t>  Electric current rating</a:t>
            </a:r>
          </a:p>
          <a:p>
            <a:r>
              <a:rPr lang="en-US" dirty="0"/>
              <a:t>  Rotational speed in revolutions per minute (RPM)</a:t>
            </a:r>
          </a:p>
          <a:p>
            <a:pPr marL="0" indent="0">
              <a:buNone/>
            </a:pPr>
            <a:r>
              <a:rPr lang="en-US" dirty="0"/>
              <a:t>Always use a grinding wheel with a rotational speed higher than the wheel manufacturer's rated speed, as per South African regulations.</a:t>
            </a:r>
            <a:endParaRPr lang="en-ZA" dirty="0"/>
          </a:p>
        </p:txBody>
      </p:sp>
      <p:pic>
        <p:nvPicPr>
          <p:cNvPr id="5" name="Picture 4">
            <a:extLst>
              <a:ext uri="{FF2B5EF4-FFF2-40B4-BE49-F238E27FC236}">
                <a16:creationId xmlns:a16="http://schemas.microsoft.com/office/drawing/2014/main" id="{1262E904-3BEA-143D-0D53-B87D2A133193}"/>
              </a:ext>
            </a:extLst>
          </p:cNvPr>
          <p:cNvPicPr>
            <a:picLocks noChangeAspect="1"/>
          </p:cNvPicPr>
          <p:nvPr/>
        </p:nvPicPr>
        <p:blipFill>
          <a:blip r:embed="rId2"/>
          <a:stretch>
            <a:fillRect/>
          </a:stretch>
        </p:blipFill>
        <p:spPr>
          <a:xfrm>
            <a:off x="8546431" y="872457"/>
            <a:ext cx="3022605" cy="3699543"/>
          </a:xfrm>
          <a:prstGeom prst="rect">
            <a:avLst/>
          </a:prstGeom>
        </p:spPr>
      </p:pic>
    </p:spTree>
    <p:extLst>
      <p:ext uri="{BB962C8B-B14F-4D97-AF65-F5344CB8AC3E}">
        <p14:creationId xmlns:p14="http://schemas.microsoft.com/office/powerpoint/2010/main" val="3131130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B6C0-4895-E074-4FE2-F2D83A01BAF1}"/>
              </a:ext>
            </a:extLst>
          </p:cNvPr>
          <p:cNvSpPr>
            <a:spLocks noGrp="1"/>
          </p:cNvSpPr>
          <p:nvPr>
            <p:ph type="title"/>
          </p:nvPr>
        </p:nvSpPr>
        <p:spPr>
          <a:xfrm>
            <a:off x="433137" y="365125"/>
            <a:ext cx="11309684" cy="789907"/>
          </a:xfrm>
        </p:spPr>
        <p:txBody>
          <a:bodyPr/>
          <a:lstStyle/>
          <a:p>
            <a:r>
              <a:rPr lang="en-US" dirty="0"/>
              <a:t>(c) Portable power tools – identification plate</a:t>
            </a:r>
            <a:endParaRPr lang="en-ZA" dirty="0"/>
          </a:p>
        </p:txBody>
      </p:sp>
      <p:sp>
        <p:nvSpPr>
          <p:cNvPr id="3" name="Content Placeholder 2">
            <a:extLst>
              <a:ext uri="{FF2B5EF4-FFF2-40B4-BE49-F238E27FC236}">
                <a16:creationId xmlns:a16="http://schemas.microsoft.com/office/drawing/2014/main" id="{6662A605-2E8F-508F-2C6A-A39DC466C205}"/>
              </a:ext>
            </a:extLst>
          </p:cNvPr>
          <p:cNvSpPr>
            <a:spLocks noGrp="1"/>
          </p:cNvSpPr>
          <p:nvPr>
            <p:ph idx="1"/>
          </p:nvPr>
        </p:nvSpPr>
        <p:spPr>
          <a:xfrm>
            <a:off x="433137" y="1253329"/>
            <a:ext cx="9288379" cy="4786523"/>
          </a:xfrm>
        </p:spPr>
        <p:txBody>
          <a:bodyPr>
            <a:normAutofit fontScale="92500" lnSpcReduction="20000"/>
          </a:bodyPr>
          <a:lstStyle/>
          <a:p>
            <a:pPr marL="0" indent="0">
              <a:buNone/>
            </a:pPr>
            <a:r>
              <a:rPr lang="en-US" sz="2000" dirty="0"/>
              <a:t>Tool identification plate includes: </a:t>
            </a:r>
          </a:p>
          <a:p>
            <a:r>
              <a:rPr lang="en-US" sz="2000" dirty="0"/>
              <a:t>Manufacturer name or brand logo </a:t>
            </a:r>
          </a:p>
          <a:p>
            <a:r>
              <a:rPr lang="en-US" sz="2000" dirty="0"/>
              <a:t>Model part number </a:t>
            </a:r>
          </a:p>
          <a:p>
            <a:r>
              <a:rPr lang="en-US" sz="2000" dirty="0"/>
              <a:t>Voltage rating (V) </a:t>
            </a:r>
          </a:p>
          <a:p>
            <a:r>
              <a:rPr lang="en-US" sz="2000" dirty="0"/>
              <a:t>AC/DC – single phase/3 phase </a:t>
            </a:r>
          </a:p>
          <a:p>
            <a:r>
              <a:rPr lang="en-US" sz="2000" dirty="0"/>
              <a:t>Frequency rating (Hz) </a:t>
            </a:r>
          </a:p>
          <a:p>
            <a:r>
              <a:rPr lang="en-US" sz="2000" dirty="0"/>
              <a:t>Current rating (A) </a:t>
            </a:r>
          </a:p>
          <a:p>
            <a:r>
              <a:rPr lang="en-US" sz="2000" dirty="0"/>
              <a:t>Rated input (W) </a:t>
            </a:r>
          </a:p>
          <a:p>
            <a:r>
              <a:rPr lang="en-US" sz="2000" dirty="0"/>
              <a:t>Date of manufacture and serial number </a:t>
            </a:r>
          </a:p>
          <a:p>
            <a:r>
              <a:rPr lang="en-US" sz="2000" dirty="0"/>
              <a:t>Date of production </a:t>
            </a:r>
          </a:p>
          <a:p>
            <a:r>
              <a:rPr lang="en-US" sz="2000" dirty="0"/>
              <a:t>Nominal idling speed (RPM) </a:t>
            </a:r>
          </a:p>
          <a:p>
            <a:r>
              <a:rPr lang="en-US" sz="2000" dirty="0"/>
              <a:t>Max. disc diameter </a:t>
            </a:r>
          </a:p>
          <a:p>
            <a:pPr marL="0" indent="0">
              <a:buNone/>
            </a:pPr>
            <a:r>
              <a:rPr lang="en-US" sz="2000" dirty="0"/>
              <a:t>The tool identification plate is the ID or passport of a power tool. It contains the technical data required to identify and characterize the appliance.</a:t>
            </a:r>
            <a:endParaRPr lang="en-ZA" sz="2000" dirty="0"/>
          </a:p>
        </p:txBody>
      </p:sp>
      <p:pic>
        <p:nvPicPr>
          <p:cNvPr id="5" name="Picture 4">
            <a:extLst>
              <a:ext uri="{FF2B5EF4-FFF2-40B4-BE49-F238E27FC236}">
                <a16:creationId xmlns:a16="http://schemas.microsoft.com/office/drawing/2014/main" id="{8A69A087-10B2-D55E-2A81-4178DA0F3E1C}"/>
              </a:ext>
            </a:extLst>
          </p:cNvPr>
          <p:cNvPicPr>
            <a:picLocks noChangeAspect="1"/>
          </p:cNvPicPr>
          <p:nvPr/>
        </p:nvPicPr>
        <p:blipFill rotWithShape="1">
          <a:blip r:embed="rId2"/>
          <a:srcRect l="2926" t="8936" r="1549" b="11495"/>
          <a:stretch/>
        </p:blipFill>
        <p:spPr>
          <a:xfrm>
            <a:off x="6186324" y="1564105"/>
            <a:ext cx="4954918" cy="3080084"/>
          </a:xfrm>
          <a:prstGeom prst="rect">
            <a:avLst/>
          </a:prstGeom>
        </p:spPr>
      </p:pic>
    </p:spTree>
    <p:extLst>
      <p:ext uri="{BB962C8B-B14F-4D97-AF65-F5344CB8AC3E}">
        <p14:creationId xmlns:p14="http://schemas.microsoft.com/office/powerpoint/2010/main" val="237400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a:xfrm>
            <a:off x="838200" y="66699"/>
            <a:ext cx="10515600" cy="1037419"/>
          </a:xfrm>
        </p:spPr>
        <p:txBody>
          <a:bodyPr/>
          <a:lstStyle/>
          <a:p>
            <a:r>
              <a:rPr lang="en-US" i="1" dirty="0"/>
              <a:t>1. Regulations for the metal industry </a:t>
            </a:r>
            <a:endParaRPr lang="en-ZA" i="1"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558061" y="1104118"/>
            <a:ext cx="10515600" cy="5007924"/>
          </a:xfrm>
        </p:spPr>
        <p:txBody>
          <a:bodyPr>
            <a:normAutofit/>
          </a:bodyPr>
          <a:lstStyle/>
          <a:p>
            <a:r>
              <a:rPr lang="en-US" dirty="0"/>
              <a:t>These regulations are taken from the Occupational Safety and Health Act No.85 of 1993 and apply to students from the metal industry.</a:t>
            </a:r>
          </a:p>
          <a:p>
            <a:r>
              <a:rPr lang="en-US" dirty="0"/>
              <a:t>If you are from the metal industry, you will have to know what these rules mean.</a:t>
            </a:r>
          </a:p>
          <a:p>
            <a:pPr marL="457200" lvl="1" indent="0">
              <a:buNone/>
            </a:pPr>
            <a:r>
              <a:rPr lang="en-US" i="1" dirty="0"/>
              <a:t>1. </a:t>
            </a:r>
            <a:r>
              <a:rPr lang="en-ZA" i="1" dirty="0"/>
              <a:t>Admittance of Persons</a:t>
            </a:r>
            <a:r>
              <a:rPr lang="en-ZA" dirty="0"/>
              <a:t> </a:t>
            </a:r>
          </a:p>
          <a:p>
            <a:r>
              <a:rPr lang="en-US" b="0" i="0" dirty="0">
                <a:effectLst/>
                <a:latin typeface="Söhne"/>
              </a:rPr>
              <a:t>Only authorized individuals are allowed in workplaces with machinery.</a:t>
            </a:r>
          </a:p>
          <a:p>
            <a:r>
              <a:rPr lang="en-US" b="0" i="0" dirty="0">
                <a:effectLst/>
                <a:latin typeface="Söhne"/>
              </a:rPr>
              <a:t>Safety notices may restrict entry to workshops with machinery without permission.</a:t>
            </a:r>
          </a:p>
        </p:txBody>
      </p:sp>
    </p:spTree>
    <p:extLst>
      <p:ext uri="{BB962C8B-B14F-4D97-AF65-F5344CB8AC3E}">
        <p14:creationId xmlns:p14="http://schemas.microsoft.com/office/powerpoint/2010/main" val="2345770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B6C0-4895-E074-4FE2-F2D83A01BAF1}"/>
              </a:ext>
            </a:extLst>
          </p:cNvPr>
          <p:cNvSpPr>
            <a:spLocks noGrp="1"/>
          </p:cNvSpPr>
          <p:nvPr>
            <p:ph type="title"/>
          </p:nvPr>
        </p:nvSpPr>
        <p:spPr>
          <a:xfrm>
            <a:off x="433137" y="365125"/>
            <a:ext cx="11309684" cy="789907"/>
          </a:xfrm>
        </p:spPr>
        <p:txBody>
          <a:bodyPr>
            <a:normAutofit fontScale="90000"/>
          </a:bodyPr>
          <a:lstStyle/>
          <a:p>
            <a:r>
              <a:rPr lang="en-US" dirty="0"/>
              <a:t>Portable power tools – identification plate (p2)</a:t>
            </a:r>
            <a:endParaRPr lang="en-ZA" dirty="0"/>
          </a:p>
        </p:txBody>
      </p:sp>
      <p:sp>
        <p:nvSpPr>
          <p:cNvPr id="3" name="Content Placeholder 2">
            <a:extLst>
              <a:ext uri="{FF2B5EF4-FFF2-40B4-BE49-F238E27FC236}">
                <a16:creationId xmlns:a16="http://schemas.microsoft.com/office/drawing/2014/main" id="{6662A605-2E8F-508F-2C6A-A39DC466C205}"/>
              </a:ext>
            </a:extLst>
          </p:cNvPr>
          <p:cNvSpPr>
            <a:spLocks noGrp="1"/>
          </p:cNvSpPr>
          <p:nvPr>
            <p:ph idx="1"/>
          </p:nvPr>
        </p:nvSpPr>
        <p:spPr>
          <a:xfrm>
            <a:off x="433137" y="1253329"/>
            <a:ext cx="10708105" cy="4786523"/>
          </a:xfrm>
        </p:spPr>
        <p:txBody>
          <a:bodyPr>
            <a:normAutofit/>
          </a:bodyPr>
          <a:lstStyle/>
          <a:p>
            <a:pPr marL="0" indent="0">
              <a:buNone/>
            </a:pPr>
            <a:r>
              <a:rPr lang="en-US" sz="2000" dirty="0"/>
              <a:t>Tool identification plates, following safety regulations, include:</a:t>
            </a:r>
          </a:p>
          <a:p>
            <a:r>
              <a:rPr lang="en-US" sz="2000" dirty="0"/>
              <a:t>  Name or trademark and manufacturer's origin</a:t>
            </a:r>
          </a:p>
          <a:p>
            <a:r>
              <a:rPr lang="en-US" sz="2000" dirty="0"/>
              <a:t>  Manufacturer's model or trade name</a:t>
            </a:r>
          </a:p>
          <a:p>
            <a:r>
              <a:rPr lang="en-US" sz="2000" dirty="0"/>
              <a:t>  Voltage rating (V)</a:t>
            </a:r>
          </a:p>
          <a:p>
            <a:r>
              <a:rPr lang="en-US" sz="2000" dirty="0"/>
              <a:t>  Symbol for the type of current (e.g., F for alternating voltage)</a:t>
            </a:r>
          </a:p>
          <a:p>
            <a:r>
              <a:rPr lang="en-US" sz="2000" dirty="0"/>
              <a:t>  Frequency rating (Hz)</a:t>
            </a:r>
          </a:p>
          <a:p>
            <a:r>
              <a:rPr lang="en-US" sz="2000" dirty="0"/>
              <a:t>  Power rating (W)</a:t>
            </a:r>
          </a:p>
          <a:p>
            <a:r>
              <a:rPr lang="en-US" sz="2000" dirty="0"/>
              <a:t>  Current rating (A)</a:t>
            </a:r>
          </a:p>
          <a:p>
            <a:r>
              <a:rPr lang="en-US" sz="2000" dirty="0"/>
              <a:t>  Idling speed (for some tools)</a:t>
            </a:r>
          </a:p>
          <a:p>
            <a:r>
              <a:rPr lang="en-US" sz="2000" dirty="0"/>
              <a:t>  Symbol for protection class II (for double-insulated power tools)</a:t>
            </a:r>
          </a:p>
          <a:p>
            <a:pPr marL="0" indent="0">
              <a:buNone/>
            </a:pPr>
            <a:r>
              <a:rPr lang="en-US" sz="2000" dirty="0"/>
              <a:t>Marks of conformity, including the CE symbol, indicate compliance with European standards.</a:t>
            </a:r>
            <a:endParaRPr lang="en-ZA" sz="2000" dirty="0"/>
          </a:p>
        </p:txBody>
      </p:sp>
    </p:spTree>
    <p:extLst>
      <p:ext uri="{BB962C8B-B14F-4D97-AF65-F5344CB8AC3E}">
        <p14:creationId xmlns:p14="http://schemas.microsoft.com/office/powerpoint/2010/main" val="370179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7965-A646-3991-BF38-9AC57727C0C7}"/>
              </a:ext>
            </a:extLst>
          </p:cNvPr>
          <p:cNvSpPr>
            <a:spLocks noGrp="1"/>
          </p:cNvSpPr>
          <p:nvPr>
            <p:ph type="title"/>
          </p:nvPr>
        </p:nvSpPr>
        <p:spPr/>
        <p:txBody>
          <a:bodyPr>
            <a:noAutofit/>
          </a:bodyPr>
          <a:lstStyle/>
          <a:p>
            <a:r>
              <a:rPr lang="en-US" sz="3600" dirty="0"/>
              <a:t>KT0104 Using the correct consumables as recommended by the manufacturer’s specification</a:t>
            </a:r>
            <a:endParaRPr lang="en-ZA" sz="3600" dirty="0"/>
          </a:p>
        </p:txBody>
      </p:sp>
      <p:sp>
        <p:nvSpPr>
          <p:cNvPr id="3" name="Content Placeholder 2">
            <a:extLst>
              <a:ext uri="{FF2B5EF4-FFF2-40B4-BE49-F238E27FC236}">
                <a16:creationId xmlns:a16="http://schemas.microsoft.com/office/drawing/2014/main" id="{8CC9DFCC-CE00-9A2C-3A84-D34F53E7A181}"/>
              </a:ext>
            </a:extLst>
          </p:cNvPr>
          <p:cNvSpPr>
            <a:spLocks noGrp="1"/>
          </p:cNvSpPr>
          <p:nvPr>
            <p:ph idx="1"/>
          </p:nvPr>
        </p:nvSpPr>
        <p:spPr/>
        <p:txBody>
          <a:bodyPr/>
          <a:lstStyle/>
          <a:p>
            <a:r>
              <a:rPr lang="en-US" dirty="0"/>
              <a:t>The Occupational Health and Safety Act, 1993 requires reporting incidents related to machinery promptly.</a:t>
            </a:r>
          </a:p>
          <a:p>
            <a:r>
              <a:rPr lang="en-US" dirty="0"/>
              <a:t>Incidents include fracture or failure resulting in falling or flying objects, machinery running out of control due to control or safety equipment failure, and sudden release of pressurized gas.</a:t>
            </a:r>
          </a:p>
          <a:p>
            <a:r>
              <a:rPr lang="en-US" dirty="0"/>
              <a:t>Employers or users of machinery must report such incidents immediately to an inspector.</a:t>
            </a:r>
            <a:endParaRPr lang="en-ZA" dirty="0"/>
          </a:p>
        </p:txBody>
      </p:sp>
    </p:spTree>
    <p:extLst>
      <p:ext uri="{BB962C8B-B14F-4D97-AF65-F5344CB8AC3E}">
        <p14:creationId xmlns:p14="http://schemas.microsoft.com/office/powerpoint/2010/main" val="4042701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7965-A646-3991-BF38-9AC57727C0C7}"/>
              </a:ext>
            </a:extLst>
          </p:cNvPr>
          <p:cNvSpPr>
            <a:spLocks noGrp="1"/>
          </p:cNvSpPr>
          <p:nvPr>
            <p:ph type="title"/>
          </p:nvPr>
        </p:nvSpPr>
        <p:spPr/>
        <p:txBody>
          <a:bodyPr>
            <a:noAutofit/>
          </a:bodyPr>
          <a:lstStyle/>
          <a:p>
            <a:r>
              <a:rPr lang="en-US" sz="3600" dirty="0"/>
              <a:t>(a) </a:t>
            </a:r>
            <a:r>
              <a:rPr lang="en-ZA" sz="3600" dirty="0"/>
              <a:t>Inspection of electric drills</a:t>
            </a:r>
          </a:p>
        </p:txBody>
      </p:sp>
      <p:sp>
        <p:nvSpPr>
          <p:cNvPr id="3" name="Content Placeholder 2">
            <a:extLst>
              <a:ext uri="{FF2B5EF4-FFF2-40B4-BE49-F238E27FC236}">
                <a16:creationId xmlns:a16="http://schemas.microsoft.com/office/drawing/2014/main" id="{8CC9DFCC-CE00-9A2C-3A84-D34F53E7A181}"/>
              </a:ext>
            </a:extLst>
          </p:cNvPr>
          <p:cNvSpPr>
            <a:spLocks noGrp="1"/>
          </p:cNvSpPr>
          <p:nvPr>
            <p:ph idx="1"/>
          </p:nvPr>
        </p:nvSpPr>
        <p:spPr>
          <a:xfrm>
            <a:off x="597568" y="1528512"/>
            <a:ext cx="10756232" cy="4342899"/>
          </a:xfrm>
        </p:spPr>
        <p:txBody>
          <a:bodyPr>
            <a:normAutofit fontScale="85000" lnSpcReduction="20000"/>
          </a:bodyPr>
          <a:lstStyle/>
          <a:p>
            <a:r>
              <a:rPr lang="en-US" dirty="0"/>
              <a:t>Never use a faulty electric drill; check its condition before use.</a:t>
            </a:r>
          </a:p>
          <a:p>
            <a:r>
              <a:rPr lang="en-US" dirty="0"/>
              <a:t>If the drill is dangerous, take it out of service and report to the storekeeper.</a:t>
            </a:r>
          </a:p>
          <a:p>
            <a:r>
              <a:rPr lang="en-US" dirty="0"/>
              <a:t>Common faults include insulation damage on the power lead and faulty connections.</a:t>
            </a:r>
          </a:p>
          <a:p>
            <a:r>
              <a:rPr lang="en-US" dirty="0"/>
              <a:t>Ensure a three-core power lead and a 3-pin plug with proper color coding (live, neutral, earth).</a:t>
            </a:r>
          </a:p>
          <a:p>
            <a:r>
              <a:rPr lang="en-US" dirty="0"/>
              <a:t>Check for damaged or blocked air inlet and outlets to prevent motor damage.</a:t>
            </a:r>
          </a:p>
          <a:p>
            <a:r>
              <a:rPr lang="en-US" dirty="0"/>
              <a:t>Inspect casing for cracks or looseness.</a:t>
            </a:r>
          </a:p>
          <a:p>
            <a:r>
              <a:rPr lang="en-US" dirty="0"/>
              <a:t>Test switches; if in doubt, have them checked at the electrical shop or report to the storekeeper.</a:t>
            </a:r>
          </a:p>
          <a:p>
            <a:r>
              <a:rPr lang="en-US" dirty="0"/>
              <a:t>Bad earthing. This can cause electrocution 7. Cracked or broken insulation</a:t>
            </a:r>
            <a:endParaRPr lang="en-ZA" dirty="0"/>
          </a:p>
        </p:txBody>
      </p:sp>
    </p:spTree>
    <p:extLst>
      <p:ext uri="{BB962C8B-B14F-4D97-AF65-F5344CB8AC3E}">
        <p14:creationId xmlns:p14="http://schemas.microsoft.com/office/powerpoint/2010/main" val="268760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7965-A646-3991-BF38-9AC57727C0C7}"/>
              </a:ext>
            </a:extLst>
          </p:cNvPr>
          <p:cNvSpPr>
            <a:spLocks noGrp="1"/>
          </p:cNvSpPr>
          <p:nvPr>
            <p:ph type="title"/>
          </p:nvPr>
        </p:nvSpPr>
        <p:spPr/>
        <p:txBody>
          <a:bodyPr>
            <a:noAutofit/>
          </a:bodyPr>
          <a:lstStyle/>
          <a:p>
            <a:r>
              <a:rPr lang="en-ZA" sz="3600" dirty="0"/>
              <a:t>Inspection of electric drills (p2)</a:t>
            </a:r>
          </a:p>
        </p:txBody>
      </p:sp>
      <p:pic>
        <p:nvPicPr>
          <p:cNvPr id="5" name="Content Placeholder 4">
            <a:extLst>
              <a:ext uri="{FF2B5EF4-FFF2-40B4-BE49-F238E27FC236}">
                <a16:creationId xmlns:a16="http://schemas.microsoft.com/office/drawing/2014/main" id="{1BE3A172-68C1-95A3-4A64-9D67425E1D8F}"/>
              </a:ext>
            </a:extLst>
          </p:cNvPr>
          <p:cNvPicPr>
            <a:picLocks noGrp="1" noChangeAspect="1"/>
          </p:cNvPicPr>
          <p:nvPr>
            <p:ph idx="1"/>
          </p:nvPr>
        </p:nvPicPr>
        <p:blipFill rotWithShape="1">
          <a:blip r:embed="rId2"/>
          <a:srcRect l="5412" r="3790"/>
          <a:stretch/>
        </p:blipFill>
        <p:spPr>
          <a:xfrm>
            <a:off x="442662" y="2624896"/>
            <a:ext cx="5660002" cy="2741187"/>
          </a:xfrm>
        </p:spPr>
      </p:pic>
      <p:pic>
        <p:nvPicPr>
          <p:cNvPr id="7" name="Picture 6">
            <a:extLst>
              <a:ext uri="{FF2B5EF4-FFF2-40B4-BE49-F238E27FC236}">
                <a16:creationId xmlns:a16="http://schemas.microsoft.com/office/drawing/2014/main" id="{2FDF7EA9-B681-AD41-8C47-7BC29CF59FA2}"/>
              </a:ext>
            </a:extLst>
          </p:cNvPr>
          <p:cNvPicPr>
            <a:picLocks noChangeAspect="1"/>
          </p:cNvPicPr>
          <p:nvPr/>
        </p:nvPicPr>
        <p:blipFill>
          <a:blip r:embed="rId3"/>
          <a:stretch>
            <a:fillRect/>
          </a:stretch>
        </p:blipFill>
        <p:spPr>
          <a:xfrm>
            <a:off x="6641432" y="2789646"/>
            <a:ext cx="4401051" cy="2022985"/>
          </a:xfrm>
          <a:prstGeom prst="rect">
            <a:avLst/>
          </a:prstGeom>
        </p:spPr>
      </p:pic>
      <p:pic>
        <p:nvPicPr>
          <p:cNvPr id="9" name="Picture 8">
            <a:extLst>
              <a:ext uri="{FF2B5EF4-FFF2-40B4-BE49-F238E27FC236}">
                <a16:creationId xmlns:a16="http://schemas.microsoft.com/office/drawing/2014/main" id="{8F988AC6-0269-09ED-D303-B72F6CD41BC5}"/>
              </a:ext>
            </a:extLst>
          </p:cNvPr>
          <p:cNvPicPr>
            <a:picLocks noChangeAspect="1"/>
          </p:cNvPicPr>
          <p:nvPr/>
        </p:nvPicPr>
        <p:blipFill>
          <a:blip r:embed="rId4"/>
          <a:stretch>
            <a:fillRect/>
          </a:stretch>
        </p:blipFill>
        <p:spPr>
          <a:xfrm>
            <a:off x="6899609" y="5175583"/>
            <a:ext cx="3790950" cy="381000"/>
          </a:xfrm>
          <a:prstGeom prst="rect">
            <a:avLst/>
          </a:prstGeom>
        </p:spPr>
      </p:pic>
    </p:spTree>
    <p:extLst>
      <p:ext uri="{BB962C8B-B14F-4D97-AF65-F5344CB8AC3E}">
        <p14:creationId xmlns:p14="http://schemas.microsoft.com/office/powerpoint/2010/main" val="4220094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CD67-86C1-D18D-0A42-D23280D3F029}"/>
              </a:ext>
            </a:extLst>
          </p:cNvPr>
          <p:cNvSpPr>
            <a:spLocks noGrp="1"/>
          </p:cNvSpPr>
          <p:nvPr>
            <p:ph type="title"/>
          </p:nvPr>
        </p:nvSpPr>
        <p:spPr/>
        <p:txBody>
          <a:bodyPr/>
          <a:lstStyle/>
          <a:p>
            <a:r>
              <a:rPr lang="en-US" dirty="0"/>
              <a:t>(b) Correct use of electric drills</a:t>
            </a:r>
            <a:endParaRPr lang="en-ZA" dirty="0"/>
          </a:p>
        </p:txBody>
      </p:sp>
      <p:sp>
        <p:nvSpPr>
          <p:cNvPr id="3" name="Content Placeholder 2">
            <a:extLst>
              <a:ext uri="{FF2B5EF4-FFF2-40B4-BE49-F238E27FC236}">
                <a16:creationId xmlns:a16="http://schemas.microsoft.com/office/drawing/2014/main" id="{5BF2BC73-0265-6D95-5978-0FE44406B8ED}"/>
              </a:ext>
            </a:extLst>
          </p:cNvPr>
          <p:cNvSpPr>
            <a:spLocks noGrp="1"/>
          </p:cNvSpPr>
          <p:nvPr>
            <p:ph idx="1"/>
          </p:nvPr>
        </p:nvSpPr>
        <p:spPr>
          <a:xfrm>
            <a:off x="597569" y="1528513"/>
            <a:ext cx="10515600" cy="4351338"/>
          </a:xfrm>
        </p:spPr>
        <p:txBody>
          <a:bodyPr>
            <a:normAutofit lnSpcReduction="10000"/>
          </a:bodyPr>
          <a:lstStyle/>
          <a:p>
            <a:r>
              <a:rPr lang="en-US" dirty="0"/>
              <a:t>Use the correct chuck key, secure it near the pistol grip with non-conductive material.</a:t>
            </a:r>
          </a:p>
          <a:p>
            <a:r>
              <a:rPr lang="en-US" dirty="0"/>
              <a:t>Grip and secure the drill before activating the trigger switch.</a:t>
            </a:r>
          </a:p>
          <a:p>
            <a:r>
              <a:rPr lang="en-US" dirty="0"/>
              <a:t>Lay down the drill deliberately and gently in a secure place.</a:t>
            </a:r>
          </a:p>
          <a:p>
            <a:r>
              <a:rPr lang="en-US" dirty="0"/>
              <a:t>Check the drill's voltage, securely fix the plug, and route the lead safely.</a:t>
            </a:r>
          </a:p>
          <a:p>
            <a:r>
              <a:rPr lang="en-US" dirty="0"/>
              <a:t>Ensure the drill is correctly located in the chuck and running before applying it to the workpiece.</a:t>
            </a:r>
          </a:p>
          <a:p>
            <a:r>
              <a:rPr lang="en-US" dirty="0"/>
              <a:t>Apply light pressure to avoid reducing the drill speed, especially at breakpoint.</a:t>
            </a:r>
            <a:endParaRPr lang="en-ZA" dirty="0"/>
          </a:p>
        </p:txBody>
      </p:sp>
    </p:spTree>
    <p:extLst>
      <p:ext uri="{BB962C8B-B14F-4D97-AF65-F5344CB8AC3E}">
        <p14:creationId xmlns:p14="http://schemas.microsoft.com/office/powerpoint/2010/main" val="120479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7393-66CB-D1F7-2258-41F10E809B7E}"/>
              </a:ext>
            </a:extLst>
          </p:cNvPr>
          <p:cNvSpPr>
            <a:spLocks noGrp="1"/>
          </p:cNvSpPr>
          <p:nvPr>
            <p:ph type="title"/>
          </p:nvPr>
        </p:nvSpPr>
        <p:spPr>
          <a:xfrm>
            <a:off x="838200" y="365125"/>
            <a:ext cx="10515600" cy="986631"/>
          </a:xfrm>
        </p:spPr>
        <p:txBody>
          <a:bodyPr/>
          <a:lstStyle/>
          <a:p>
            <a:r>
              <a:rPr lang="en-US" dirty="0"/>
              <a:t>(c) </a:t>
            </a:r>
            <a:r>
              <a:rPr lang="en-ZA" dirty="0"/>
              <a:t>Portable pneumatic drills</a:t>
            </a:r>
          </a:p>
        </p:txBody>
      </p:sp>
      <p:sp>
        <p:nvSpPr>
          <p:cNvPr id="3" name="Content Placeholder 2">
            <a:extLst>
              <a:ext uri="{FF2B5EF4-FFF2-40B4-BE49-F238E27FC236}">
                <a16:creationId xmlns:a16="http://schemas.microsoft.com/office/drawing/2014/main" id="{8495CC65-2B13-385D-821A-3E035E7D4203}"/>
              </a:ext>
            </a:extLst>
          </p:cNvPr>
          <p:cNvSpPr>
            <a:spLocks noGrp="1"/>
          </p:cNvSpPr>
          <p:nvPr>
            <p:ph idx="1"/>
          </p:nvPr>
        </p:nvSpPr>
        <p:spPr>
          <a:xfrm>
            <a:off x="621632" y="1253331"/>
            <a:ext cx="10515600" cy="4351338"/>
          </a:xfrm>
        </p:spPr>
        <p:txBody>
          <a:bodyPr/>
          <a:lstStyle/>
          <a:p>
            <a:r>
              <a:rPr lang="en-US" dirty="0"/>
              <a:t>These tools fulfil the same function as the portable electric drills and are also available in various sizes. </a:t>
            </a:r>
          </a:p>
          <a:p>
            <a:r>
              <a:rPr lang="en-US" dirty="0"/>
              <a:t>They are generally regarded as safer tools than the electric drills as the motor is driven by air pressure. </a:t>
            </a:r>
          </a:p>
          <a:p>
            <a:r>
              <a:rPr lang="en-US" dirty="0"/>
              <a:t>A faulty pneumatic drill must never be used.</a:t>
            </a:r>
            <a:endParaRPr lang="en-ZA" dirty="0"/>
          </a:p>
        </p:txBody>
      </p:sp>
      <p:pic>
        <p:nvPicPr>
          <p:cNvPr id="5" name="Picture 4">
            <a:extLst>
              <a:ext uri="{FF2B5EF4-FFF2-40B4-BE49-F238E27FC236}">
                <a16:creationId xmlns:a16="http://schemas.microsoft.com/office/drawing/2014/main" id="{4196C4E5-DC2A-EE19-9CD7-B3D9E5C9388C}"/>
              </a:ext>
            </a:extLst>
          </p:cNvPr>
          <p:cNvPicPr>
            <a:picLocks noChangeAspect="1"/>
          </p:cNvPicPr>
          <p:nvPr/>
        </p:nvPicPr>
        <p:blipFill>
          <a:blip r:embed="rId2"/>
          <a:stretch>
            <a:fillRect/>
          </a:stretch>
        </p:blipFill>
        <p:spPr>
          <a:xfrm>
            <a:off x="2646947" y="3633537"/>
            <a:ext cx="4765648" cy="1971132"/>
          </a:xfrm>
          <a:prstGeom prst="rect">
            <a:avLst/>
          </a:prstGeom>
        </p:spPr>
      </p:pic>
    </p:spTree>
    <p:extLst>
      <p:ext uri="{BB962C8B-B14F-4D97-AF65-F5344CB8AC3E}">
        <p14:creationId xmlns:p14="http://schemas.microsoft.com/office/powerpoint/2010/main" val="2256955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7393-66CB-D1F7-2258-41F10E809B7E}"/>
              </a:ext>
            </a:extLst>
          </p:cNvPr>
          <p:cNvSpPr>
            <a:spLocks noGrp="1"/>
          </p:cNvSpPr>
          <p:nvPr>
            <p:ph type="title"/>
          </p:nvPr>
        </p:nvSpPr>
        <p:spPr>
          <a:xfrm>
            <a:off x="838200" y="365125"/>
            <a:ext cx="10515600" cy="986631"/>
          </a:xfrm>
        </p:spPr>
        <p:txBody>
          <a:bodyPr/>
          <a:lstStyle/>
          <a:p>
            <a:r>
              <a:rPr lang="en-ZA" dirty="0"/>
              <a:t>Portable pneumatic drills (p2) </a:t>
            </a:r>
          </a:p>
        </p:txBody>
      </p:sp>
      <p:sp>
        <p:nvSpPr>
          <p:cNvPr id="3" name="Content Placeholder 2">
            <a:extLst>
              <a:ext uri="{FF2B5EF4-FFF2-40B4-BE49-F238E27FC236}">
                <a16:creationId xmlns:a16="http://schemas.microsoft.com/office/drawing/2014/main" id="{8495CC65-2B13-385D-821A-3E035E7D4203}"/>
              </a:ext>
            </a:extLst>
          </p:cNvPr>
          <p:cNvSpPr>
            <a:spLocks noGrp="1"/>
          </p:cNvSpPr>
          <p:nvPr>
            <p:ph idx="1"/>
          </p:nvPr>
        </p:nvSpPr>
        <p:spPr>
          <a:xfrm>
            <a:off x="621632" y="1253331"/>
            <a:ext cx="5899484" cy="4351338"/>
          </a:xfrm>
        </p:spPr>
        <p:txBody>
          <a:bodyPr/>
          <a:lstStyle/>
          <a:p>
            <a:pPr marL="0" indent="0">
              <a:buNone/>
            </a:pPr>
            <a:r>
              <a:rPr lang="en-US" dirty="0"/>
              <a:t>Safe use of pneumatic or electric drills</a:t>
            </a:r>
          </a:p>
          <a:p>
            <a:r>
              <a:rPr lang="en-US" dirty="0"/>
              <a:t>The same rules apply for both electric and pneumatic drills. In the case of pneumatic tools – air pressure can be dangerous and should not be directed towards the body </a:t>
            </a:r>
            <a:endParaRPr lang="en-ZA" dirty="0"/>
          </a:p>
        </p:txBody>
      </p:sp>
      <p:pic>
        <p:nvPicPr>
          <p:cNvPr id="6" name="Picture 5">
            <a:extLst>
              <a:ext uri="{FF2B5EF4-FFF2-40B4-BE49-F238E27FC236}">
                <a16:creationId xmlns:a16="http://schemas.microsoft.com/office/drawing/2014/main" id="{C75FA1E2-4A0D-9B3A-BE87-BAC42858A764}"/>
              </a:ext>
            </a:extLst>
          </p:cNvPr>
          <p:cNvPicPr>
            <a:picLocks noChangeAspect="1"/>
          </p:cNvPicPr>
          <p:nvPr/>
        </p:nvPicPr>
        <p:blipFill>
          <a:blip r:embed="rId2"/>
          <a:stretch>
            <a:fillRect/>
          </a:stretch>
        </p:blipFill>
        <p:spPr>
          <a:xfrm>
            <a:off x="8242634" y="1525587"/>
            <a:ext cx="3050708" cy="3190792"/>
          </a:xfrm>
          <a:prstGeom prst="rect">
            <a:avLst/>
          </a:prstGeom>
        </p:spPr>
      </p:pic>
    </p:spTree>
    <p:extLst>
      <p:ext uri="{BB962C8B-B14F-4D97-AF65-F5344CB8AC3E}">
        <p14:creationId xmlns:p14="http://schemas.microsoft.com/office/powerpoint/2010/main" val="686567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7393-66CB-D1F7-2258-41F10E809B7E}"/>
              </a:ext>
            </a:extLst>
          </p:cNvPr>
          <p:cNvSpPr>
            <a:spLocks noGrp="1"/>
          </p:cNvSpPr>
          <p:nvPr>
            <p:ph type="title"/>
          </p:nvPr>
        </p:nvSpPr>
        <p:spPr>
          <a:xfrm>
            <a:off x="838200" y="365125"/>
            <a:ext cx="10515600" cy="986631"/>
          </a:xfrm>
        </p:spPr>
        <p:txBody>
          <a:bodyPr/>
          <a:lstStyle/>
          <a:p>
            <a:r>
              <a:rPr lang="en-ZA" dirty="0"/>
              <a:t>Portable pneumatic drills (p3) </a:t>
            </a:r>
          </a:p>
        </p:txBody>
      </p:sp>
      <p:sp>
        <p:nvSpPr>
          <p:cNvPr id="3" name="Content Placeholder 2">
            <a:extLst>
              <a:ext uri="{FF2B5EF4-FFF2-40B4-BE49-F238E27FC236}">
                <a16:creationId xmlns:a16="http://schemas.microsoft.com/office/drawing/2014/main" id="{8495CC65-2B13-385D-821A-3E035E7D4203}"/>
              </a:ext>
            </a:extLst>
          </p:cNvPr>
          <p:cNvSpPr>
            <a:spLocks noGrp="1"/>
          </p:cNvSpPr>
          <p:nvPr>
            <p:ph idx="1"/>
          </p:nvPr>
        </p:nvSpPr>
        <p:spPr>
          <a:xfrm>
            <a:off x="621631" y="1253331"/>
            <a:ext cx="10515599" cy="4351338"/>
          </a:xfrm>
        </p:spPr>
        <p:txBody>
          <a:bodyPr/>
          <a:lstStyle/>
          <a:p>
            <a:pPr marL="0" indent="0">
              <a:buNone/>
            </a:pPr>
            <a:r>
              <a:rPr lang="en-ZA" dirty="0"/>
              <a:t>Portable power-operated grinders</a:t>
            </a:r>
          </a:p>
          <a:p>
            <a:pPr marL="0" indent="0">
              <a:buNone/>
            </a:pPr>
            <a:r>
              <a:rPr lang="en-US" dirty="0"/>
              <a:t>These may be pneumatic or electric. And are of the following types:</a:t>
            </a:r>
            <a:endParaRPr lang="en-ZA" dirty="0"/>
          </a:p>
        </p:txBody>
      </p:sp>
      <p:pic>
        <p:nvPicPr>
          <p:cNvPr id="5" name="Picture 4">
            <a:extLst>
              <a:ext uri="{FF2B5EF4-FFF2-40B4-BE49-F238E27FC236}">
                <a16:creationId xmlns:a16="http://schemas.microsoft.com/office/drawing/2014/main" id="{AE54BCD2-461A-3BA3-2077-21C863A752D5}"/>
              </a:ext>
            </a:extLst>
          </p:cNvPr>
          <p:cNvPicPr>
            <a:picLocks noChangeAspect="1"/>
          </p:cNvPicPr>
          <p:nvPr/>
        </p:nvPicPr>
        <p:blipFill>
          <a:blip r:embed="rId2"/>
          <a:stretch>
            <a:fillRect/>
          </a:stretch>
        </p:blipFill>
        <p:spPr>
          <a:xfrm>
            <a:off x="405061" y="2752725"/>
            <a:ext cx="3324225" cy="1352550"/>
          </a:xfrm>
          <a:prstGeom prst="rect">
            <a:avLst/>
          </a:prstGeom>
        </p:spPr>
      </p:pic>
      <p:pic>
        <p:nvPicPr>
          <p:cNvPr id="8" name="Picture 7">
            <a:extLst>
              <a:ext uri="{FF2B5EF4-FFF2-40B4-BE49-F238E27FC236}">
                <a16:creationId xmlns:a16="http://schemas.microsoft.com/office/drawing/2014/main" id="{372952F1-7816-ECAA-B77B-51C6ABD45F8D}"/>
              </a:ext>
            </a:extLst>
          </p:cNvPr>
          <p:cNvPicPr>
            <a:picLocks noChangeAspect="1"/>
          </p:cNvPicPr>
          <p:nvPr/>
        </p:nvPicPr>
        <p:blipFill rotWithShape="1">
          <a:blip r:embed="rId3"/>
          <a:srcRect r="5875"/>
          <a:stretch/>
        </p:blipFill>
        <p:spPr>
          <a:xfrm>
            <a:off x="3126956" y="3439319"/>
            <a:ext cx="3971674" cy="2066925"/>
          </a:xfrm>
          <a:prstGeom prst="rect">
            <a:avLst/>
          </a:prstGeom>
        </p:spPr>
      </p:pic>
      <p:pic>
        <p:nvPicPr>
          <p:cNvPr id="12" name="Picture 11">
            <a:extLst>
              <a:ext uri="{FF2B5EF4-FFF2-40B4-BE49-F238E27FC236}">
                <a16:creationId xmlns:a16="http://schemas.microsoft.com/office/drawing/2014/main" id="{4E6D2B73-03CB-EB21-1BEB-3772B07094B3}"/>
              </a:ext>
            </a:extLst>
          </p:cNvPr>
          <p:cNvPicPr>
            <a:picLocks noChangeAspect="1"/>
          </p:cNvPicPr>
          <p:nvPr/>
        </p:nvPicPr>
        <p:blipFill>
          <a:blip r:embed="rId4"/>
          <a:stretch>
            <a:fillRect/>
          </a:stretch>
        </p:blipFill>
        <p:spPr>
          <a:xfrm>
            <a:off x="8153400" y="2894055"/>
            <a:ext cx="4038600" cy="2628900"/>
          </a:xfrm>
          <a:prstGeom prst="rect">
            <a:avLst/>
          </a:prstGeom>
        </p:spPr>
      </p:pic>
    </p:spTree>
    <p:extLst>
      <p:ext uri="{BB962C8B-B14F-4D97-AF65-F5344CB8AC3E}">
        <p14:creationId xmlns:p14="http://schemas.microsoft.com/office/powerpoint/2010/main" val="2574044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0D05-C40D-1D96-80D2-8640001018F0}"/>
              </a:ext>
            </a:extLst>
          </p:cNvPr>
          <p:cNvSpPr>
            <a:spLocks noGrp="1"/>
          </p:cNvSpPr>
          <p:nvPr>
            <p:ph type="title"/>
          </p:nvPr>
        </p:nvSpPr>
        <p:spPr/>
        <p:txBody>
          <a:bodyPr/>
          <a:lstStyle/>
          <a:p>
            <a:r>
              <a:rPr lang="en-US" dirty="0"/>
              <a:t>KM-07-KT02: Apply care and maintenance of engineering power tools. </a:t>
            </a:r>
            <a:endParaRPr lang="en-ZA" dirty="0"/>
          </a:p>
        </p:txBody>
      </p:sp>
      <p:sp>
        <p:nvSpPr>
          <p:cNvPr id="3" name="Content Placeholder 2">
            <a:extLst>
              <a:ext uri="{FF2B5EF4-FFF2-40B4-BE49-F238E27FC236}">
                <a16:creationId xmlns:a16="http://schemas.microsoft.com/office/drawing/2014/main" id="{07381AC9-3397-9EDE-899D-634162502806}"/>
              </a:ext>
            </a:extLst>
          </p:cNvPr>
          <p:cNvSpPr>
            <a:spLocks noGrp="1"/>
          </p:cNvSpPr>
          <p:nvPr>
            <p:ph idx="1"/>
          </p:nvPr>
        </p:nvSpPr>
        <p:spPr/>
        <p:txBody>
          <a:bodyPr>
            <a:normAutofit/>
          </a:bodyPr>
          <a:lstStyle/>
          <a:p>
            <a:r>
              <a:rPr lang="en-US" dirty="0"/>
              <a:t>After completing this topic, you the learner will be able to demonstrate an understanding of: </a:t>
            </a:r>
          </a:p>
          <a:p>
            <a:pPr lvl="1"/>
            <a:r>
              <a:rPr lang="en-US" dirty="0"/>
              <a:t>KT0201 Apply care and maintenance of engineering power tools. </a:t>
            </a:r>
          </a:p>
          <a:p>
            <a:pPr lvl="1"/>
            <a:r>
              <a:rPr lang="en-US" dirty="0"/>
              <a:t>KT0202 Service Power tools prior to commencement of the task descriptions </a:t>
            </a:r>
          </a:p>
          <a:p>
            <a:pPr lvl="1"/>
            <a:r>
              <a:rPr lang="en-US" dirty="0"/>
              <a:t>KT0203 Faulty power tools are identified, and corrective action recommended prior to the commencement of the task descriptions </a:t>
            </a:r>
          </a:p>
          <a:p>
            <a:pPr lvl="1"/>
            <a:r>
              <a:rPr lang="en-US" dirty="0"/>
              <a:t>KT0204 The understanding of the maintenance processes to accurately respond to the engineering power tools task related questions </a:t>
            </a:r>
            <a:endParaRPr lang="en-ZA" dirty="0"/>
          </a:p>
        </p:txBody>
      </p:sp>
    </p:spTree>
    <p:extLst>
      <p:ext uri="{BB962C8B-B14F-4D97-AF65-F5344CB8AC3E}">
        <p14:creationId xmlns:p14="http://schemas.microsoft.com/office/powerpoint/2010/main" val="2501206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p:txBody>
          <a:bodyPr>
            <a:normAutofit/>
          </a:bodyPr>
          <a:lstStyle/>
          <a:p>
            <a:r>
              <a:rPr lang="en-US" sz="4000"/>
              <a:t>KT0201 Apply care and maintenance of engineering power tools.</a:t>
            </a:r>
            <a:endParaRPr lang="en-ZA" sz="4000" dirty="0"/>
          </a:p>
        </p:txBody>
      </p:sp>
      <p:sp>
        <p:nvSpPr>
          <p:cNvPr id="3" name="Content Placeholder 2">
            <a:extLst>
              <a:ext uri="{FF2B5EF4-FFF2-40B4-BE49-F238E27FC236}">
                <a16:creationId xmlns:a16="http://schemas.microsoft.com/office/drawing/2014/main" id="{1168518C-C483-E7EB-06B6-185994C70F40}"/>
              </a:ext>
            </a:extLst>
          </p:cNvPr>
          <p:cNvSpPr>
            <a:spLocks noGrp="1"/>
          </p:cNvSpPr>
          <p:nvPr>
            <p:ph idx="1"/>
          </p:nvPr>
        </p:nvSpPr>
        <p:spPr>
          <a:xfrm>
            <a:off x="797843" y="1690688"/>
            <a:ext cx="10515600" cy="4351338"/>
          </a:xfrm>
        </p:spPr>
        <p:txBody>
          <a:bodyPr/>
          <a:lstStyle/>
          <a:p>
            <a:pPr marL="0" indent="0">
              <a:buNone/>
            </a:pPr>
            <a:r>
              <a:rPr lang="en-US" dirty="0"/>
              <a:t>(a) </a:t>
            </a:r>
            <a:r>
              <a:rPr lang="en-ZA" dirty="0"/>
              <a:t>Pedestal grinder - Abrasive wheels Maintenance</a:t>
            </a:r>
            <a:endParaRPr lang="en-US" dirty="0"/>
          </a:p>
          <a:p>
            <a:r>
              <a:rPr lang="en-US" dirty="0"/>
              <a:t>Handle wheels with care always - they break easily. </a:t>
            </a:r>
          </a:p>
          <a:p>
            <a:r>
              <a:rPr lang="en-US" dirty="0"/>
              <a:t>Do not grind on sides or corners of wheel unless it is impossible to grind the job at hand on the face of the wheel. This rule should be observed because it is difficult to dress the sides of the wheel. </a:t>
            </a:r>
            <a:endParaRPr lang="en-ZA" dirty="0"/>
          </a:p>
        </p:txBody>
      </p:sp>
      <p:pic>
        <p:nvPicPr>
          <p:cNvPr id="5" name="Picture 4" descr="A drawing of a hand and a gasket&#10;&#10;Description automatically generated">
            <a:extLst>
              <a:ext uri="{FF2B5EF4-FFF2-40B4-BE49-F238E27FC236}">
                <a16:creationId xmlns:a16="http://schemas.microsoft.com/office/drawing/2014/main" id="{760AD9F5-9B36-1DB1-DDCB-AF014769D906}"/>
              </a:ext>
            </a:extLst>
          </p:cNvPr>
          <p:cNvPicPr>
            <a:picLocks noChangeAspect="1"/>
          </p:cNvPicPr>
          <p:nvPr/>
        </p:nvPicPr>
        <p:blipFill>
          <a:blip r:embed="rId2"/>
          <a:stretch>
            <a:fillRect/>
          </a:stretch>
        </p:blipFill>
        <p:spPr>
          <a:xfrm>
            <a:off x="2943475" y="4061452"/>
            <a:ext cx="4877051" cy="1533525"/>
          </a:xfrm>
          <a:prstGeom prst="rect">
            <a:avLst/>
          </a:prstGeom>
        </p:spPr>
      </p:pic>
    </p:spTree>
    <p:extLst>
      <p:ext uri="{BB962C8B-B14F-4D97-AF65-F5344CB8AC3E}">
        <p14:creationId xmlns:p14="http://schemas.microsoft.com/office/powerpoint/2010/main" val="89948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a:xfrm>
            <a:off x="838200" y="66699"/>
            <a:ext cx="10515600" cy="1037419"/>
          </a:xfrm>
        </p:spPr>
        <p:txBody>
          <a:bodyPr/>
          <a:lstStyle/>
          <a:p>
            <a:r>
              <a:rPr lang="en-US" i="1" dirty="0"/>
              <a:t>Regulations for the metal industry (p2) </a:t>
            </a:r>
            <a:endParaRPr lang="en-ZA" i="1"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558061" y="1334112"/>
            <a:ext cx="10515600" cy="5007924"/>
          </a:xfrm>
        </p:spPr>
        <p:txBody>
          <a:bodyPr>
            <a:normAutofit/>
          </a:bodyPr>
          <a:lstStyle/>
          <a:p>
            <a:pPr marL="0" indent="0">
              <a:buNone/>
            </a:pPr>
            <a:r>
              <a:rPr lang="en-ZA" dirty="0"/>
              <a:t>	</a:t>
            </a:r>
            <a:r>
              <a:rPr lang="en-ZA" i="1" dirty="0"/>
              <a:t>2. Revolving Machinery</a:t>
            </a:r>
          </a:p>
          <a:p>
            <a:r>
              <a:rPr lang="en-US" dirty="0"/>
              <a:t>Unless machine components are as safe as they would be if they were securely fenced or guarded, the user shall:</a:t>
            </a:r>
          </a:p>
          <a:p>
            <a:pPr marL="0" indent="0">
              <a:buNone/>
            </a:pPr>
            <a:r>
              <a:rPr lang="en-US" dirty="0"/>
              <a:t>(a) Securely fence or guard shafts, pulleys, wheels, gears, , sprocket, coupling, collar, clutch, friction drum or similar objects .</a:t>
            </a:r>
          </a:p>
          <a:p>
            <a:pPr marL="0" indent="0">
              <a:buNone/>
            </a:pPr>
            <a:r>
              <a:rPr lang="en-US" dirty="0"/>
              <a:t>(b) Ensure set screws, keys, or bolts on moving parts are countersunk or guarded.</a:t>
            </a:r>
            <a:endParaRPr lang="en-ZA" dirty="0"/>
          </a:p>
        </p:txBody>
      </p:sp>
    </p:spTree>
    <p:extLst>
      <p:ext uri="{BB962C8B-B14F-4D97-AF65-F5344CB8AC3E}">
        <p14:creationId xmlns:p14="http://schemas.microsoft.com/office/powerpoint/2010/main" val="1127814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433137" y="365125"/>
            <a:ext cx="10920663" cy="1325563"/>
          </a:xfrm>
        </p:spPr>
        <p:txBody>
          <a:bodyPr>
            <a:normAutofit/>
          </a:bodyPr>
          <a:lstStyle/>
          <a:p>
            <a:r>
              <a:rPr lang="en-ZA" sz="4000" dirty="0"/>
              <a:t>Pedestal grinder - Abrasive wheels (p2)</a:t>
            </a:r>
          </a:p>
        </p:txBody>
      </p:sp>
      <p:sp>
        <p:nvSpPr>
          <p:cNvPr id="3" name="Content Placeholder 2">
            <a:extLst>
              <a:ext uri="{FF2B5EF4-FFF2-40B4-BE49-F238E27FC236}">
                <a16:creationId xmlns:a16="http://schemas.microsoft.com/office/drawing/2014/main" id="{1168518C-C483-E7EB-06B6-185994C70F40}"/>
              </a:ext>
            </a:extLst>
          </p:cNvPr>
          <p:cNvSpPr>
            <a:spLocks noGrp="1"/>
          </p:cNvSpPr>
          <p:nvPr>
            <p:ph idx="1"/>
          </p:nvPr>
        </p:nvSpPr>
        <p:spPr>
          <a:xfrm>
            <a:off x="797843" y="1690688"/>
            <a:ext cx="10515600" cy="4351338"/>
          </a:xfrm>
        </p:spPr>
        <p:txBody>
          <a:bodyPr>
            <a:normAutofit fontScale="92500" lnSpcReduction="20000"/>
          </a:bodyPr>
          <a:lstStyle/>
          <a:p>
            <a:pPr marL="0" indent="0">
              <a:buNone/>
            </a:pPr>
            <a:r>
              <a:rPr lang="en-US" dirty="0"/>
              <a:t>When mounting wheel on spindle observe the following precautions: </a:t>
            </a:r>
          </a:p>
          <a:p>
            <a:r>
              <a:rPr lang="en-US" dirty="0"/>
              <a:t>Tap the wheel with a cellulose or rubber hammer to test it. A ringing sound is good, a dull thud indicates a cracked wheel—do not use a cracked wheel.</a:t>
            </a:r>
          </a:p>
          <a:p>
            <a:r>
              <a:rPr lang="en-US" dirty="0"/>
              <a:t>Ensure the wheel has blotter paper gaskets or safety washers on each side. If using washers, remove the paper and fit rubber sides next to the wheel.</a:t>
            </a:r>
          </a:p>
          <a:p>
            <a:r>
              <a:rPr lang="en-US" dirty="0"/>
              <a:t>Do not force the wheel onto the spindle; it should slide on easily with a 0.003-to 0.005-inch clearance.</a:t>
            </a:r>
          </a:p>
          <a:p>
            <a:r>
              <a:rPr lang="en-US" dirty="0"/>
              <a:t>Tighten the spindle nut only enough for the flanges to hold the wheel firmly—overtightening may crack the wheel.</a:t>
            </a:r>
          </a:p>
          <a:p>
            <a:r>
              <a:rPr lang="en-US" dirty="0"/>
              <a:t>After installation, start the wheel and test for breakage.</a:t>
            </a:r>
            <a:endParaRPr lang="en-ZA" dirty="0"/>
          </a:p>
        </p:txBody>
      </p:sp>
    </p:spTree>
    <p:extLst>
      <p:ext uri="{BB962C8B-B14F-4D97-AF65-F5344CB8AC3E}">
        <p14:creationId xmlns:p14="http://schemas.microsoft.com/office/powerpoint/2010/main" val="1805749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433137" y="365125"/>
            <a:ext cx="10920663" cy="1325563"/>
          </a:xfrm>
        </p:spPr>
        <p:txBody>
          <a:bodyPr>
            <a:normAutofit/>
          </a:bodyPr>
          <a:lstStyle/>
          <a:p>
            <a:r>
              <a:rPr lang="en-ZA" sz="4000" dirty="0"/>
              <a:t>Pedestal grinder - Abrasive wheels (p3)</a:t>
            </a:r>
          </a:p>
        </p:txBody>
      </p:sp>
      <p:sp>
        <p:nvSpPr>
          <p:cNvPr id="3" name="Content Placeholder 2">
            <a:extLst>
              <a:ext uri="{FF2B5EF4-FFF2-40B4-BE49-F238E27FC236}">
                <a16:creationId xmlns:a16="http://schemas.microsoft.com/office/drawing/2014/main" id="{1168518C-C483-E7EB-06B6-185994C70F40}"/>
              </a:ext>
            </a:extLst>
          </p:cNvPr>
          <p:cNvSpPr>
            <a:spLocks noGrp="1"/>
          </p:cNvSpPr>
          <p:nvPr>
            <p:ph idx="1"/>
          </p:nvPr>
        </p:nvSpPr>
        <p:spPr>
          <a:xfrm>
            <a:off x="433137" y="1425993"/>
            <a:ext cx="10515600" cy="4351338"/>
          </a:xfrm>
        </p:spPr>
        <p:txBody>
          <a:bodyPr>
            <a:normAutofit/>
          </a:bodyPr>
          <a:lstStyle/>
          <a:p>
            <a:r>
              <a:rPr lang="en-US" dirty="0"/>
              <a:t>For grinding machines, use a diamond dressing tool in a fixed tool post for these operations.</a:t>
            </a:r>
          </a:p>
          <a:p>
            <a:r>
              <a:rPr lang="en-US" dirty="0"/>
              <a:t>Set the tool almost in contact with the high point of the wheel.</a:t>
            </a:r>
          </a:p>
          <a:p>
            <a:r>
              <a:rPr lang="en-US" dirty="0"/>
              <a:t>Start the wheel and traverse the tool, feeding into the wheel 0.001 to 0.002 inches at the end of each pass.</a:t>
            </a:r>
          </a:p>
          <a:p>
            <a:r>
              <a:rPr lang="en-US" dirty="0"/>
              <a:t>Move the cutter back and forth across the wheel face using a 0.001-inch feed until the sound indicates the dresser is cutting all around the wheel.</a:t>
            </a:r>
            <a:endParaRPr lang="en-ZA" dirty="0"/>
          </a:p>
        </p:txBody>
      </p:sp>
    </p:spTree>
    <p:extLst>
      <p:ext uri="{BB962C8B-B14F-4D97-AF65-F5344CB8AC3E}">
        <p14:creationId xmlns:p14="http://schemas.microsoft.com/office/powerpoint/2010/main" val="3249094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433137" y="365125"/>
            <a:ext cx="10920663" cy="1325563"/>
          </a:xfrm>
        </p:spPr>
        <p:txBody>
          <a:bodyPr>
            <a:normAutofit/>
          </a:bodyPr>
          <a:lstStyle/>
          <a:p>
            <a:r>
              <a:rPr lang="en-ZA" sz="4000" dirty="0"/>
              <a:t>Pedestal grinder - Abrasive wheels (p4)</a:t>
            </a:r>
          </a:p>
        </p:txBody>
      </p:sp>
      <p:sp>
        <p:nvSpPr>
          <p:cNvPr id="4" name="Content Placeholder 3">
            <a:extLst>
              <a:ext uri="{FF2B5EF4-FFF2-40B4-BE49-F238E27FC236}">
                <a16:creationId xmlns:a16="http://schemas.microsoft.com/office/drawing/2014/main" id="{0A4CE2AE-C70F-0D17-F989-C90960D8B9FA}"/>
              </a:ext>
            </a:extLst>
          </p:cNvPr>
          <p:cNvSpPr>
            <a:spLocks noGrp="1"/>
          </p:cNvSpPr>
          <p:nvPr>
            <p:ph idx="1"/>
          </p:nvPr>
        </p:nvSpPr>
        <p:spPr/>
        <p:txBody>
          <a:bodyPr/>
          <a:lstStyle/>
          <a:p>
            <a:r>
              <a:rPr lang="en-US" dirty="0"/>
              <a:t>Adjust the tool rest to align the wheel dresser with the centerline of the abrasive wheel.</a:t>
            </a:r>
          </a:p>
          <a:p>
            <a:r>
              <a:rPr lang="en-US" dirty="0"/>
              <a:t>Start the wheel and support the dresser on the tool rest with the handle tilted upward.</a:t>
            </a:r>
          </a:p>
          <a:p>
            <a:r>
              <a:rPr lang="en-US" dirty="0"/>
              <a:t>Slowly press the dresser against the revolving wheel until it bites, then move it from side to side for a straight surface. Caution: Hold the dresser rigidly to prevent vibration.</a:t>
            </a:r>
          </a:p>
          <a:p>
            <a:r>
              <a:rPr lang="en-US" dirty="0"/>
              <a:t>Smooth the wheel by passing an abrasive-type dresser back and forth over the wheel face with very light pressure.</a:t>
            </a:r>
            <a:endParaRPr lang="en-ZA" dirty="0"/>
          </a:p>
        </p:txBody>
      </p:sp>
    </p:spTree>
    <p:extLst>
      <p:ext uri="{BB962C8B-B14F-4D97-AF65-F5344CB8AC3E}">
        <p14:creationId xmlns:p14="http://schemas.microsoft.com/office/powerpoint/2010/main" val="2831406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433137" y="365125"/>
            <a:ext cx="10920663" cy="1325563"/>
          </a:xfrm>
        </p:spPr>
        <p:txBody>
          <a:bodyPr>
            <a:normAutofit/>
          </a:bodyPr>
          <a:lstStyle/>
          <a:p>
            <a:r>
              <a:rPr lang="en-ZA" sz="4000" dirty="0"/>
              <a:t>Pedestal grinder - Abrasive wheels (p5)</a:t>
            </a:r>
          </a:p>
        </p:txBody>
      </p:sp>
      <p:pic>
        <p:nvPicPr>
          <p:cNvPr id="5" name="Content Placeholder 4">
            <a:extLst>
              <a:ext uri="{FF2B5EF4-FFF2-40B4-BE49-F238E27FC236}">
                <a16:creationId xmlns:a16="http://schemas.microsoft.com/office/drawing/2014/main" id="{D68801AC-7339-EF35-D088-0EA16E521132}"/>
              </a:ext>
            </a:extLst>
          </p:cNvPr>
          <p:cNvPicPr>
            <a:picLocks noGrp="1" noChangeAspect="1"/>
          </p:cNvPicPr>
          <p:nvPr>
            <p:ph idx="1"/>
          </p:nvPr>
        </p:nvPicPr>
        <p:blipFill>
          <a:blip r:embed="rId2"/>
          <a:stretch>
            <a:fillRect/>
          </a:stretch>
        </p:blipFill>
        <p:spPr>
          <a:xfrm>
            <a:off x="2964531" y="1395892"/>
            <a:ext cx="5265069" cy="4066215"/>
          </a:xfrm>
        </p:spPr>
      </p:pic>
    </p:spTree>
    <p:extLst>
      <p:ext uri="{BB962C8B-B14F-4D97-AF65-F5344CB8AC3E}">
        <p14:creationId xmlns:p14="http://schemas.microsoft.com/office/powerpoint/2010/main" val="918744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433137" y="365125"/>
            <a:ext cx="10920663" cy="1325563"/>
          </a:xfrm>
        </p:spPr>
        <p:txBody>
          <a:bodyPr>
            <a:normAutofit/>
          </a:bodyPr>
          <a:lstStyle/>
          <a:p>
            <a:r>
              <a:rPr lang="en-ZA" sz="4000" dirty="0"/>
              <a:t>Pedestal grinder - Abrasive wheels (p5)</a:t>
            </a:r>
          </a:p>
        </p:txBody>
      </p:sp>
      <p:sp>
        <p:nvSpPr>
          <p:cNvPr id="4" name="Content Placeholder 3">
            <a:extLst>
              <a:ext uri="{FF2B5EF4-FFF2-40B4-BE49-F238E27FC236}">
                <a16:creationId xmlns:a16="http://schemas.microsoft.com/office/drawing/2014/main" id="{C30D6868-1043-0DEC-FC2B-841EF46CDD99}"/>
              </a:ext>
            </a:extLst>
          </p:cNvPr>
          <p:cNvSpPr>
            <a:spLocks noGrp="1"/>
          </p:cNvSpPr>
          <p:nvPr>
            <p:ph idx="1"/>
          </p:nvPr>
        </p:nvSpPr>
        <p:spPr>
          <a:xfrm>
            <a:off x="433137" y="1528513"/>
            <a:ext cx="10515600" cy="4351338"/>
          </a:xfrm>
        </p:spPr>
        <p:txBody>
          <a:bodyPr>
            <a:normAutofit fontScale="85000" lnSpcReduction="20000"/>
          </a:bodyPr>
          <a:lstStyle/>
          <a:p>
            <a:pPr marL="0" indent="0">
              <a:buNone/>
            </a:pPr>
            <a:r>
              <a:rPr lang="en-ZA" dirty="0"/>
              <a:t>Common Misuses and Abuses</a:t>
            </a:r>
          </a:p>
          <a:p>
            <a:r>
              <a:rPr lang="en-US" dirty="0"/>
              <a:t>Do not use a worn wheel at the same RPM as when new. This causes excessive softness and fast wear due to reduced grinding surface speed. </a:t>
            </a:r>
          </a:p>
          <a:p>
            <a:r>
              <a:rPr lang="en-US" dirty="0"/>
              <a:t>Increase RPM to compensate for the smaller size. Stow unused wheels properly.</a:t>
            </a:r>
          </a:p>
          <a:p>
            <a:r>
              <a:rPr lang="en-US" dirty="0"/>
              <a:t>Never attempt to enlarge a likely to break or bend the or reamer to enlarge hole.</a:t>
            </a:r>
          </a:p>
          <a:p>
            <a:r>
              <a:rPr lang="en-US" dirty="0"/>
              <a:t>Do not allow drills to overheat while in use or being sharpened.</a:t>
            </a:r>
          </a:p>
          <a:p>
            <a:r>
              <a:rPr lang="en-US" dirty="0"/>
              <a:t>do not use a steel hammer or other hard object. This would damage cutting edges.</a:t>
            </a:r>
          </a:p>
          <a:p>
            <a:r>
              <a:rPr lang="en-US" dirty="0"/>
              <a:t>Do not place work-supporting blocks far from drill. "Springiness" of work will snap off drill. Support work near drill and clamp securely to prevent turning. </a:t>
            </a:r>
            <a:endParaRPr lang="en-ZA" dirty="0"/>
          </a:p>
        </p:txBody>
      </p:sp>
    </p:spTree>
    <p:extLst>
      <p:ext uri="{BB962C8B-B14F-4D97-AF65-F5344CB8AC3E}">
        <p14:creationId xmlns:p14="http://schemas.microsoft.com/office/powerpoint/2010/main" val="2386644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black and white image&#10;&#10;Description automatically generated">
            <a:extLst>
              <a:ext uri="{FF2B5EF4-FFF2-40B4-BE49-F238E27FC236}">
                <a16:creationId xmlns:a16="http://schemas.microsoft.com/office/drawing/2014/main" id="{25BF820E-DF07-5367-0363-C0463C4D78A2}"/>
              </a:ext>
            </a:extLst>
          </p:cNvPr>
          <p:cNvPicPr>
            <a:picLocks noGrp="1" noChangeAspect="1"/>
          </p:cNvPicPr>
          <p:nvPr>
            <p:ph idx="1"/>
          </p:nvPr>
        </p:nvPicPr>
        <p:blipFill>
          <a:blip r:embed="rId2"/>
          <a:stretch>
            <a:fillRect/>
          </a:stretch>
        </p:blipFill>
        <p:spPr>
          <a:xfrm>
            <a:off x="3738349" y="824315"/>
            <a:ext cx="3624263" cy="1692275"/>
          </a:xfrm>
        </p:spPr>
      </p:pic>
      <p:pic>
        <p:nvPicPr>
          <p:cNvPr id="9" name="Picture 8" descr="A close-up of a lock&#10;&#10;Description automatically generated">
            <a:extLst>
              <a:ext uri="{FF2B5EF4-FFF2-40B4-BE49-F238E27FC236}">
                <a16:creationId xmlns:a16="http://schemas.microsoft.com/office/drawing/2014/main" id="{DEACB45D-5980-F012-C34A-C93A4FE6533B}"/>
              </a:ext>
            </a:extLst>
          </p:cNvPr>
          <p:cNvPicPr>
            <a:picLocks noChangeAspect="1"/>
          </p:cNvPicPr>
          <p:nvPr/>
        </p:nvPicPr>
        <p:blipFill>
          <a:blip r:embed="rId3"/>
          <a:stretch>
            <a:fillRect/>
          </a:stretch>
        </p:blipFill>
        <p:spPr>
          <a:xfrm>
            <a:off x="3599499" y="2696570"/>
            <a:ext cx="3624263" cy="2960688"/>
          </a:xfrm>
          <a:prstGeom prst="rect">
            <a:avLst/>
          </a:prstGeom>
        </p:spPr>
      </p:pic>
      <p:pic>
        <p:nvPicPr>
          <p:cNvPr id="7" name="Picture 6" descr="A comparison of a drill bit&#10;&#10;Description automatically generated with medium confidence">
            <a:extLst>
              <a:ext uri="{FF2B5EF4-FFF2-40B4-BE49-F238E27FC236}">
                <a16:creationId xmlns:a16="http://schemas.microsoft.com/office/drawing/2014/main" id="{48D15CFC-947C-31A1-5006-B64AFD3C5C8B}"/>
              </a:ext>
            </a:extLst>
          </p:cNvPr>
          <p:cNvPicPr>
            <a:picLocks noChangeAspect="1"/>
          </p:cNvPicPr>
          <p:nvPr/>
        </p:nvPicPr>
        <p:blipFill>
          <a:blip r:embed="rId4"/>
          <a:stretch>
            <a:fillRect/>
          </a:stretch>
        </p:blipFill>
        <p:spPr>
          <a:xfrm>
            <a:off x="7883576" y="507407"/>
            <a:ext cx="3505200" cy="2189163"/>
          </a:xfrm>
          <a:prstGeom prst="rect">
            <a:avLst/>
          </a:prstGeom>
        </p:spPr>
      </p:pic>
      <p:pic>
        <p:nvPicPr>
          <p:cNvPr id="11" name="Picture 10" descr="A drill bit being pulled out of a bolt&#10;&#10;Description automatically generated with medium confidence">
            <a:extLst>
              <a:ext uri="{FF2B5EF4-FFF2-40B4-BE49-F238E27FC236}">
                <a16:creationId xmlns:a16="http://schemas.microsoft.com/office/drawing/2014/main" id="{CCFE342B-300C-2B66-B1A4-8A1FCF80FFA9}"/>
              </a:ext>
            </a:extLst>
          </p:cNvPr>
          <p:cNvPicPr>
            <a:picLocks noChangeAspect="1"/>
          </p:cNvPicPr>
          <p:nvPr/>
        </p:nvPicPr>
        <p:blipFill>
          <a:blip r:embed="rId5"/>
          <a:stretch>
            <a:fillRect/>
          </a:stretch>
        </p:blipFill>
        <p:spPr>
          <a:xfrm>
            <a:off x="7718287" y="2944220"/>
            <a:ext cx="3505200" cy="2465388"/>
          </a:xfrm>
          <a:prstGeom prst="rect">
            <a:avLst/>
          </a:prstGeom>
        </p:spPr>
      </p:pic>
      <p:sp>
        <p:nvSpPr>
          <p:cNvPr id="2" name="Title 1">
            <a:extLst>
              <a:ext uri="{FF2B5EF4-FFF2-40B4-BE49-F238E27FC236}">
                <a16:creationId xmlns:a16="http://schemas.microsoft.com/office/drawing/2014/main" id="{85500AA0-068B-7E56-7516-3BE6D0C9CC0D}"/>
              </a:ext>
            </a:extLst>
          </p:cNvPr>
          <p:cNvSpPr>
            <a:spLocks noGrp="1"/>
          </p:cNvSpPr>
          <p:nvPr>
            <p:ph type="title"/>
          </p:nvPr>
        </p:nvSpPr>
        <p:spPr>
          <a:xfrm>
            <a:off x="326181" y="1904500"/>
            <a:ext cx="2752354" cy="2709275"/>
          </a:xfrm>
          <a:prstGeom prst="ellipse">
            <a:avLst/>
          </a:prstGeom>
          <a:solidFill>
            <a:schemeClr val="accent2"/>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Pedestal grinder - Abrasive wheels (p6)</a:t>
            </a:r>
          </a:p>
        </p:txBody>
      </p:sp>
    </p:spTree>
    <p:extLst>
      <p:ext uri="{BB962C8B-B14F-4D97-AF65-F5344CB8AC3E}">
        <p14:creationId xmlns:p14="http://schemas.microsoft.com/office/powerpoint/2010/main" val="4282060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41E9-7A5A-7F05-429C-F735DDC15085}"/>
              </a:ext>
            </a:extLst>
          </p:cNvPr>
          <p:cNvSpPr>
            <a:spLocks noGrp="1"/>
          </p:cNvSpPr>
          <p:nvPr>
            <p:ph type="title"/>
          </p:nvPr>
        </p:nvSpPr>
        <p:spPr>
          <a:xfrm>
            <a:off x="481263" y="0"/>
            <a:ext cx="10872537" cy="1179096"/>
          </a:xfrm>
        </p:spPr>
        <p:txBody>
          <a:bodyPr>
            <a:normAutofit/>
          </a:bodyPr>
          <a:lstStyle/>
          <a:p>
            <a:r>
              <a:rPr lang="en-US" sz="2800" dirty="0"/>
              <a:t>KT0202 Service Power tools prior to commencement of the task descriptions</a:t>
            </a:r>
            <a:endParaRPr lang="en-ZA" sz="6000" dirty="0"/>
          </a:p>
        </p:txBody>
      </p:sp>
      <p:sp>
        <p:nvSpPr>
          <p:cNvPr id="3" name="Content Placeholder 2">
            <a:extLst>
              <a:ext uri="{FF2B5EF4-FFF2-40B4-BE49-F238E27FC236}">
                <a16:creationId xmlns:a16="http://schemas.microsoft.com/office/drawing/2014/main" id="{6FC73C14-EF0B-241A-B68B-6741DD3EACDD}"/>
              </a:ext>
            </a:extLst>
          </p:cNvPr>
          <p:cNvSpPr>
            <a:spLocks noGrp="1"/>
          </p:cNvSpPr>
          <p:nvPr>
            <p:ph idx="1"/>
          </p:nvPr>
        </p:nvSpPr>
        <p:spPr>
          <a:xfrm>
            <a:off x="168442" y="1253331"/>
            <a:ext cx="12023558" cy="4425574"/>
          </a:xfrm>
        </p:spPr>
        <p:txBody>
          <a:bodyPr>
            <a:normAutofit fontScale="92500" lnSpcReduction="10000"/>
          </a:bodyPr>
          <a:lstStyle/>
          <a:p>
            <a:pPr marL="0" indent="0">
              <a:buNone/>
            </a:pPr>
            <a:r>
              <a:rPr lang="en-ZA" dirty="0"/>
              <a:t>(a) Service schedule for Pedestal grinder includes evaluating if: </a:t>
            </a:r>
          </a:p>
          <a:p>
            <a:pPr lvl="1"/>
            <a:r>
              <a:rPr lang="en-US" dirty="0"/>
              <a:t>Grinding wheel/s are not cracked/ring tested.</a:t>
            </a:r>
          </a:p>
          <a:p>
            <a:pPr lvl="1"/>
            <a:r>
              <a:rPr lang="en-ZA" dirty="0"/>
              <a:t>Grinding wheel running true.</a:t>
            </a:r>
          </a:p>
          <a:p>
            <a:pPr lvl="1"/>
            <a:r>
              <a:rPr lang="en-US" dirty="0"/>
              <a:t>Grinding wheel face dressed/not clogged.</a:t>
            </a:r>
            <a:endParaRPr lang="en-ZA" dirty="0"/>
          </a:p>
          <a:p>
            <a:pPr lvl="1"/>
            <a:r>
              <a:rPr lang="en-US" dirty="0"/>
              <a:t>Gap between tool rest and wheel face (min 3mm)? Includes secure fastening of tool rest.</a:t>
            </a:r>
            <a:endParaRPr lang="en-ZA" dirty="0"/>
          </a:p>
          <a:p>
            <a:pPr lvl="1"/>
            <a:r>
              <a:rPr lang="en-US" dirty="0"/>
              <a:t>Grinding wheel speed rating (RPM) is higher than the rated speed of machine.</a:t>
            </a:r>
          </a:p>
          <a:p>
            <a:pPr lvl="1"/>
            <a:r>
              <a:rPr lang="en-US" dirty="0"/>
              <a:t>Wheel guards are secure, and bolts tightened. </a:t>
            </a:r>
          </a:p>
          <a:p>
            <a:pPr lvl="1"/>
            <a:r>
              <a:rPr lang="en-US" dirty="0"/>
              <a:t>Eye protection screen is clear of scratching and secure.</a:t>
            </a:r>
          </a:p>
          <a:p>
            <a:pPr lvl="1"/>
            <a:r>
              <a:rPr lang="en-US" dirty="0"/>
              <a:t>Safety signage is mounted and in full view of operator.</a:t>
            </a:r>
          </a:p>
          <a:p>
            <a:pPr lvl="1"/>
            <a:r>
              <a:rPr lang="en-US" dirty="0"/>
              <a:t>On/off switch in good condition.</a:t>
            </a:r>
          </a:p>
          <a:p>
            <a:pPr lvl="1"/>
            <a:r>
              <a:rPr lang="en-US" dirty="0"/>
              <a:t>Isolator switch at mains is present/good condition.</a:t>
            </a:r>
          </a:p>
          <a:p>
            <a:pPr lvl="1"/>
            <a:r>
              <a:rPr lang="en-ZA" dirty="0"/>
              <a:t>Sufficient coolant in trough.</a:t>
            </a:r>
          </a:p>
          <a:p>
            <a:pPr lvl="1"/>
            <a:r>
              <a:rPr lang="en-US" dirty="0"/>
              <a:t>General state of machine is satisfactory.</a:t>
            </a:r>
            <a:endParaRPr lang="en-ZA" dirty="0"/>
          </a:p>
        </p:txBody>
      </p:sp>
    </p:spTree>
    <p:extLst>
      <p:ext uri="{BB962C8B-B14F-4D97-AF65-F5344CB8AC3E}">
        <p14:creationId xmlns:p14="http://schemas.microsoft.com/office/powerpoint/2010/main" val="3428669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88CA-14CB-689B-91E2-9FC21134B41E}"/>
              </a:ext>
            </a:extLst>
          </p:cNvPr>
          <p:cNvSpPr>
            <a:spLocks noGrp="1"/>
          </p:cNvSpPr>
          <p:nvPr>
            <p:ph type="title"/>
          </p:nvPr>
        </p:nvSpPr>
        <p:spPr>
          <a:xfrm>
            <a:off x="216568" y="365125"/>
            <a:ext cx="11718758" cy="765843"/>
          </a:xfrm>
        </p:spPr>
        <p:txBody>
          <a:bodyPr>
            <a:normAutofit/>
          </a:bodyPr>
          <a:lstStyle/>
          <a:p>
            <a:r>
              <a:rPr lang="en-US" sz="3600" dirty="0"/>
              <a:t>(b) Service schedule - Drilling machine (fixed/mounted)</a:t>
            </a:r>
            <a:endParaRPr lang="en-ZA" sz="3600" dirty="0"/>
          </a:p>
        </p:txBody>
      </p:sp>
      <p:sp>
        <p:nvSpPr>
          <p:cNvPr id="3" name="Content Placeholder 2">
            <a:extLst>
              <a:ext uri="{FF2B5EF4-FFF2-40B4-BE49-F238E27FC236}">
                <a16:creationId xmlns:a16="http://schemas.microsoft.com/office/drawing/2014/main" id="{B07B21D5-EC24-1F59-BB72-D7F2F35C4575}"/>
              </a:ext>
            </a:extLst>
          </p:cNvPr>
          <p:cNvSpPr>
            <a:spLocks noGrp="1"/>
          </p:cNvSpPr>
          <p:nvPr>
            <p:ph idx="1"/>
          </p:nvPr>
        </p:nvSpPr>
        <p:spPr>
          <a:xfrm>
            <a:off x="216567" y="1130967"/>
            <a:ext cx="11430001" cy="4860759"/>
          </a:xfrm>
        </p:spPr>
        <p:txBody>
          <a:bodyPr>
            <a:normAutofit fontScale="92500" lnSpcReduction="20000"/>
          </a:bodyPr>
          <a:lstStyle/>
          <a:p>
            <a:pPr marL="0" indent="0">
              <a:buNone/>
            </a:pPr>
            <a:r>
              <a:rPr lang="en-US" dirty="0"/>
              <a:t>Evaluating if: </a:t>
            </a:r>
          </a:p>
          <a:p>
            <a:pPr lvl="1"/>
            <a:r>
              <a:rPr lang="en-US" dirty="0"/>
              <a:t>Drill spindle in good condition and running true.</a:t>
            </a:r>
          </a:p>
          <a:p>
            <a:pPr lvl="1"/>
            <a:r>
              <a:rPr lang="en-US" dirty="0"/>
              <a:t>Spindle taper is clearly marked (eg.MT#2).</a:t>
            </a:r>
          </a:p>
          <a:p>
            <a:pPr lvl="1"/>
            <a:r>
              <a:rPr lang="en-US" dirty="0"/>
              <a:t>Drill drift safely attached to machine pillar/column.</a:t>
            </a:r>
          </a:p>
          <a:p>
            <a:pPr lvl="1"/>
            <a:r>
              <a:rPr lang="en-US" dirty="0"/>
              <a:t>Chuck key safely attached to machine casing.</a:t>
            </a:r>
          </a:p>
          <a:p>
            <a:pPr lvl="1"/>
            <a:r>
              <a:rPr lang="en-US" dirty="0"/>
              <a:t>Drill speed adjustment (RPM) can be safely adjusted – with all levers serviceable.</a:t>
            </a:r>
          </a:p>
          <a:p>
            <a:pPr lvl="1"/>
            <a:r>
              <a:rPr lang="en-US" dirty="0"/>
              <a:t>Protective guards are secure, and bolts tightened at spindle head.</a:t>
            </a:r>
          </a:p>
          <a:p>
            <a:pPr lvl="1"/>
            <a:r>
              <a:rPr lang="en-US" dirty="0"/>
              <a:t>Eye protection screen is clear of scratching and secure.</a:t>
            </a:r>
          </a:p>
          <a:p>
            <a:pPr lvl="1"/>
            <a:r>
              <a:rPr lang="en-US" dirty="0"/>
              <a:t>Safety signage is mounted and in full view of operator.</a:t>
            </a:r>
          </a:p>
          <a:p>
            <a:pPr lvl="1"/>
            <a:r>
              <a:rPr lang="en-US" dirty="0"/>
              <a:t>On/off switch in good condition? 10 Isolator switch at mains is present/good condition.</a:t>
            </a:r>
          </a:p>
          <a:p>
            <a:pPr lvl="1"/>
            <a:r>
              <a:rPr lang="en-US" dirty="0"/>
              <a:t>Machine table is free of dirt and easy to adjust.</a:t>
            </a:r>
          </a:p>
          <a:p>
            <a:pPr lvl="1"/>
            <a:r>
              <a:rPr lang="en-US" dirty="0"/>
              <a:t>Machine vice is serviceable and fastening bolts and washers are in satisfactory condition.</a:t>
            </a:r>
          </a:p>
          <a:p>
            <a:pPr lvl="1"/>
            <a:r>
              <a:rPr lang="en-US" dirty="0"/>
              <a:t>General state of machine is satisfactory.</a:t>
            </a:r>
          </a:p>
          <a:p>
            <a:pPr lvl="1"/>
            <a:r>
              <a:rPr lang="en-US" dirty="0"/>
              <a:t>Adequate fastening set wrenches are located at the machine</a:t>
            </a:r>
            <a:endParaRPr lang="en-ZA" dirty="0"/>
          </a:p>
        </p:txBody>
      </p:sp>
    </p:spTree>
    <p:extLst>
      <p:ext uri="{BB962C8B-B14F-4D97-AF65-F5344CB8AC3E}">
        <p14:creationId xmlns:p14="http://schemas.microsoft.com/office/powerpoint/2010/main" val="138251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54C2-95F7-BD1A-DEF0-DA5996272B24}"/>
              </a:ext>
            </a:extLst>
          </p:cNvPr>
          <p:cNvSpPr>
            <a:spLocks noGrp="1"/>
          </p:cNvSpPr>
          <p:nvPr>
            <p:ph type="title"/>
          </p:nvPr>
        </p:nvSpPr>
        <p:spPr>
          <a:xfrm>
            <a:off x="385011" y="18255"/>
            <a:ext cx="10968789" cy="1325563"/>
          </a:xfrm>
        </p:spPr>
        <p:txBody>
          <a:bodyPr>
            <a:normAutofit/>
          </a:bodyPr>
          <a:lstStyle/>
          <a:p>
            <a:r>
              <a:rPr lang="en-US" sz="4000" dirty="0"/>
              <a:t>KT0202 Faulty power tools are identified and corrective action taken.</a:t>
            </a:r>
            <a:endParaRPr lang="en-ZA" sz="4000" dirty="0"/>
          </a:p>
        </p:txBody>
      </p:sp>
      <p:sp>
        <p:nvSpPr>
          <p:cNvPr id="3" name="Content Placeholder 2">
            <a:extLst>
              <a:ext uri="{FF2B5EF4-FFF2-40B4-BE49-F238E27FC236}">
                <a16:creationId xmlns:a16="http://schemas.microsoft.com/office/drawing/2014/main" id="{E65F4BE6-36FF-B6FE-6C75-16EE64C96192}"/>
              </a:ext>
            </a:extLst>
          </p:cNvPr>
          <p:cNvSpPr>
            <a:spLocks noGrp="1"/>
          </p:cNvSpPr>
          <p:nvPr>
            <p:ph idx="1"/>
          </p:nvPr>
        </p:nvSpPr>
        <p:spPr>
          <a:xfrm>
            <a:off x="385010" y="1343818"/>
            <a:ext cx="11421979" cy="4671971"/>
          </a:xfrm>
        </p:spPr>
        <p:txBody>
          <a:bodyPr>
            <a:normAutofit fontScale="92500" lnSpcReduction="10000"/>
          </a:bodyPr>
          <a:lstStyle/>
          <a:p>
            <a:pPr marL="0" indent="0">
              <a:buNone/>
            </a:pPr>
            <a:r>
              <a:rPr lang="en-US" dirty="0"/>
              <a:t>(a) Service checks for a portable drilling machine includes evaluating if: </a:t>
            </a:r>
          </a:p>
          <a:p>
            <a:pPr lvl="1"/>
            <a:r>
              <a:rPr lang="en-US" dirty="0"/>
              <a:t>All electric leads clear of cuts/chafing and are secure at entry to machine casing.</a:t>
            </a:r>
          </a:p>
          <a:p>
            <a:pPr lvl="1"/>
            <a:r>
              <a:rPr lang="en-US" dirty="0"/>
              <a:t>Machine casing is in satisfactory condition/no risk to operator.</a:t>
            </a:r>
          </a:p>
          <a:p>
            <a:pPr lvl="1"/>
            <a:r>
              <a:rPr lang="en-US" dirty="0"/>
              <a:t>Chuck key safely attached to machine casing.</a:t>
            </a:r>
          </a:p>
          <a:p>
            <a:pPr lvl="1"/>
            <a:r>
              <a:rPr lang="en-US" dirty="0"/>
              <a:t>Air inlet vents are not blocked/allows clear passage of air.</a:t>
            </a:r>
          </a:p>
          <a:p>
            <a:pPr lvl="1"/>
            <a:r>
              <a:rPr lang="en-US" dirty="0"/>
              <a:t>Exhaust vents are clear and not blocked.</a:t>
            </a:r>
          </a:p>
          <a:p>
            <a:pPr lvl="1"/>
            <a:r>
              <a:rPr lang="en-US" dirty="0"/>
              <a:t>On/off switch in good condition.</a:t>
            </a:r>
          </a:p>
          <a:p>
            <a:pPr lvl="1"/>
            <a:r>
              <a:rPr lang="en-US" dirty="0"/>
              <a:t>General state of machine is satisfactory.</a:t>
            </a:r>
          </a:p>
          <a:p>
            <a:pPr lvl="1"/>
            <a:r>
              <a:rPr lang="en-US" dirty="0"/>
              <a:t> 3-Pin plug at wall socket is secure/poses no risk of electric shock and is sufficiently grounded.</a:t>
            </a:r>
          </a:p>
          <a:p>
            <a:pPr lvl="1"/>
            <a:r>
              <a:rPr lang="en-US" dirty="0"/>
              <a:t>Speed settings are possible and are functional.</a:t>
            </a:r>
          </a:p>
          <a:p>
            <a:pPr lvl="1"/>
            <a:r>
              <a:rPr lang="en-US" dirty="0"/>
              <a:t>Mode settings – “hammer” mode to “regular” speeds – and reverse direction (where applicable) - are possible </a:t>
            </a:r>
            <a:endParaRPr lang="en-ZA" dirty="0"/>
          </a:p>
        </p:txBody>
      </p:sp>
    </p:spTree>
    <p:extLst>
      <p:ext uri="{BB962C8B-B14F-4D97-AF65-F5344CB8AC3E}">
        <p14:creationId xmlns:p14="http://schemas.microsoft.com/office/powerpoint/2010/main" val="338353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5DF2-B5EF-820D-53BC-5C6B52999662}"/>
              </a:ext>
            </a:extLst>
          </p:cNvPr>
          <p:cNvSpPr>
            <a:spLocks noGrp="1"/>
          </p:cNvSpPr>
          <p:nvPr>
            <p:ph type="title"/>
          </p:nvPr>
        </p:nvSpPr>
        <p:spPr>
          <a:xfrm>
            <a:off x="312821" y="365126"/>
            <a:ext cx="11526253" cy="934286"/>
          </a:xfrm>
        </p:spPr>
        <p:txBody>
          <a:bodyPr>
            <a:normAutofit fontScale="90000"/>
          </a:bodyPr>
          <a:lstStyle/>
          <a:p>
            <a:r>
              <a:rPr lang="en-US" sz="4000" dirty="0"/>
              <a:t>KT0204 Use the correct consumables as per manufacturer specification</a:t>
            </a:r>
            <a:endParaRPr lang="en-ZA" sz="4000" dirty="0"/>
          </a:p>
        </p:txBody>
      </p:sp>
      <p:sp>
        <p:nvSpPr>
          <p:cNvPr id="3" name="Content Placeholder 2">
            <a:extLst>
              <a:ext uri="{FF2B5EF4-FFF2-40B4-BE49-F238E27FC236}">
                <a16:creationId xmlns:a16="http://schemas.microsoft.com/office/drawing/2014/main" id="{B65E1989-4C7D-9604-C4EF-C42ACCD2D02B}"/>
              </a:ext>
            </a:extLst>
          </p:cNvPr>
          <p:cNvSpPr>
            <a:spLocks noGrp="1"/>
          </p:cNvSpPr>
          <p:nvPr>
            <p:ph idx="1"/>
          </p:nvPr>
        </p:nvSpPr>
        <p:spPr>
          <a:xfrm>
            <a:off x="312821" y="1488740"/>
            <a:ext cx="10515600" cy="4351338"/>
          </a:xfrm>
        </p:spPr>
        <p:txBody>
          <a:bodyPr>
            <a:normAutofit fontScale="92500" lnSpcReduction="20000"/>
          </a:bodyPr>
          <a:lstStyle/>
          <a:p>
            <a:pPr marL="0" indent="0">
              <a:buNone/>
            </a:pPr>
            <a:r>
              <a:rPr lang="en-US" dirty="0"/>
              <a:t>Service schedule – Angle grinder (Electrical and Pneumatic):</a:t>
            </a:r>
          </a:p>
          <a:p>
            <a:pPr lvl="1"/>
            <a:r>
              <a:rPr lang="en-US" dirty="0"/>
              <a:t>All electric leads clear of cuts/chafing and are secure at entry to machine casing.</a:t>
            </a:r>
          </a:p>
          <a:p>
            <a:pPr lvl="1"/>
            <a:r>
              <a:rPr lang="en-US" dirty="0"/>
              <a:t>Machine casing is in satisfactory condition/no risk to operator.</a:t>
            </a:r>
          </a:p>
          <a:p>
            <a:pPr lvl="1"/>
            <a:r>
              <a:rPr lang="en-US" dirty="0"/>
              <a:t>2-Pin spanner/wrench is safely attached to machine casing or stored in a convenient place.</a:t>
            </a:r>
          </a:p>
          <a:p>
            <a:pPr lvl="1"/>
            <a:r>
              <a:rPr lang="en-US" dirty="0"/>
              <a:t>Air inlet vents are not blocked/allows clear passage of air 5 Exhaust vents are clear and not blocked.</a:t>
            </a:r>
          </a:p>
          <a:p>
            <a:pPr lvl="1"/>
            <a:r>
              <a:rPr lang="en-US" dirty="0"/>
              <a:t>On/off switch in good condition and safety button/mechanism in switch is fully functional.</a:t>
            </a:r>
          </a:p>
          <a:p>
            <a:pPr lvl="1"/>
            <a:r>
              <a:rPr lang="en-US" dirty="0"/>
              <a:t>General state of machine is satisfactory.</a:t>
            </a:r>
          </a:p>
          <a:p>
            <a:pPr lvl="1"/>
            <a:r>
              <a:rPr lang="en-US" dirty="0"/>
              <a:t>3-Pin plug at wall socket is secure/poses no risk of electric shock and is sufficiently grounded.</a:t>
            </a:r>
          </a:p>
          <a:p>
            <a:pPr lvl="1"/>
            <a:r>
              <a:rPr lang="en-US" dirty="0"/>
              <a:t>Machine guards for grinding disc is secure and two-handed grip is possible.</a:t>
            </a:r>
          </a:p>
          <a:p>
            <a:pPr lvl="1"/>
            <a:r>
              <a:rPr lang="en-US" dirty="0"/>
              <a:t>Cut-off saw is mounted securely</a:t>
            </a:r>
            <a:endParaRPr lang="en-ZA" dirty="0"/>
          </a:p>
        </p:txBody>
      </p:sp>
    </p:spTree>
    <p:extLst>
      <p:ext uri="{BB962C8B-B14F-4D97-AF65-F5344CB8AC3E}">
        <p14:creationId xmlns:p14="http://schemas.microsoft.com/office/powerpoint/2010/main" val="181976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a:xfrm>
            <a:off x="838200" y="66699"/>
            <a:ext cx="10515600" cy="1037419"/>
          </a:xfrm>
        </p:spPr>
        <p:txBody>
          <a:bodyPr/>
          <a:lstStyle/>
          <a:p>
            <a:r>
              <a:rPr lang="en-US" i="1" dirty="0"/>
              <a:t>Regulations for the metal industry (p3) </a:t>
            </a:r>
            <a:endParaRPr lang="en-ZA" i="1"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509935" y="1104118"/>
            <a:ext cx="10515600" cy="5007924"/>
          </a:xfrm>
        </p:spPr>
        <p:txBody>
          <a:bodyPr>
            <a:normAutofit lnSpcReduction="10000"/>
          </a:bodyPr>
          <a:lstStyle/>
          <a:p>
            <a:pPr marL="0" indent="0">
              <a:buNone/>
            </a:pPr>
            <a:r>
              <a:rPr lang="en-ZA" dirty="0"/>
              <a:t>	</a:t>
            </a:r>
            <a:r>
              <a:rPr lang="en-ZA" i="1" dirty="0"/>
              <a:t>3. Safeguarding of Machinery </a:t>
            </a:r>
          </a:p>
          <a:p>
            <a:r>
              <a:rPr lang="en-US" dirty="0"/>
              <a:t>Every employer or user of machinery shall-</a:t>
            </a:r>
          </a:p>
          <a:p>
            <a:pPr marL="457200" lvl="1" indent="0">
              <a:buNone/>
            </a:pPr>
            <a:r>
              <a:rPr lang="en-US" dirty="0"/>
              <a:t>(a) Ensure machinery is suitable, installed, operated, and maintained to prevent exposure to hazards.</a:t>
            </a:r>
          </a:p>
          <a:p>
            <a:pPr marL="457200" lvl="1" indent="0">
              <a:buNone/>
            </a:pPr>
            <a:r>
              <a:rPr lang="en-US" dirty="0"/>
              <a:t>(b) Safeguard exposed and dangerous parts within reach, unless inspector permits omission.</a:t>
            </a:r>
          </a:p>
          <a:p>
            <a:pPr marL="457200" lvl="1" indent="0">
              <a:buNone/>
            </a:pPr>
            <a:r>
              <a:rPr lang="en-US" dirty="0"/>
              <a:t>(c) Keep safety equipment in good working condition and ensure proper use.</a:t>
            </a:r>
          </a:p>
          <a:p>
            <a:pPr marL="457200" lvl="1" indent="0">
              <a:buNone/>
            </a:pPr>
            <a:r>
              <a:rPr lang="en-US" dirty="0"/>
              <a:t>(d) Ensure quality material and construction of machinery and safety equipment are suitable for their intended purpose.</a:t>
            </a:r>
            <a:endParaRPr lang="en-ZA" dirty="0"/>
          </a:p>
          <a:p>
            <a:r>
              <a:rPr lang="en-US" i="1" dirty="0"/>
              <a:t>Enclose and lock premises if machinery poses a danger.</a:t>
            </a:r>
          </a:p>
          <a:p>
            <a:r>
              <a:rPr lang="en-US" i="1" dirty="0"/>
              <a:t>Do not remove safety equipment without authorization from the employer or machinery user.</a:t>
            </a:r>
            <a:endParaRPr lang="en-ZA" i="1" dirty="0"/>
          </a:p>
        </p:txBody>
      </p:sp>
    </p:spTree>
    <p:extLst>
      <p:ext uri="{BB962C8B-B14F-4D97-AF65-F5344CB8AC3E}">
        <p14:creationId xmlns:p14="http://schemas.microsoft.com/office/powerpoint/2010/main" val="1113613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C4C3-F4BD-2079-E311-1B56306DECF4}"/>
              </a:ext>
            </a:extLst>
          </p:cNvPr>
          <p:cNvSpPr>
            <a:spLocks noGrp="1"/>
          </p:cNvSpPr>
          <p:nvPr>
            <p:ph type="title"/>
          </p:nvPr>
        </p:nvSpPr>
        <p:spPr/>
        <p:txBody>
          <a:bodyPr/>
          <a:lstStyle/>
          <a:p>
            <a:r>
              <a:rPr lang="en-US" dirty="0"/>
              <a:t>KM-07-KT03: Store engineering power tools in a safely designated area</a:t>
            </a:r>
            <a:endParaRPr lang="en-ZA" dirty="0"/>
          </a:p>
        </p:txBody>
      </p:sp>
      <p:sp>
        <p:nvSpPr>
          <p:cNvPr id="3" name="Content Placeholder 2">
            <a:extLst>
              <a:ext uri="{FF2B5EF4-FFF2-40B4-BE49-F238E27FC236}">
                <a16:creationId xmlns:a16="http://schemas.microsoft.com/office/drawing/2014/main" id="{663C8F9B-9076-38DF-2A93-A75AD3BE373F}"/>
              </a:ext>
            </a:extLst>
          </p:cNvPr>
          <p:cNvSpPr>
            <a:spLocks noGrp="1"/>
          </p:cNvSpPr>
          <p:nvPr>
            <p:ph idx="1"/>
          </p:nvPr>
        </p:nvSpPr>
        <p:spPr/>
        <p:txBody>
          <a:bodyPr>
            <a:normAutofit fontScale="92500" lnSpcReduction="10000"/>
          </a:bodyPr>
          <a:lstStyle/>
          <a:p>
            <a:r>
              <a:rPr lang="en-US" dirty="0"/>
              <a:t>After completing this topic, you the learner will be able to demonstrate an understanding of: </a:t>
            </a:r>
          </a:p>
          <a:p>
            <a:pPr lvl="1"/>
            <a:r>
              <a:rPr lang="en-US" dirty="0"/>
              <a:t>KT0301 Engineering power tools are stored as per storage management specifications </a:t>
            </a:r>
          </a:p>
          <a:p>
            <a:pPr lvl="1"/>
            <a:r>
              <a:rPr lang="en-US" dirty="0"/>
              <a:t>KT0302 Safely store different engineering power tools orderly according to their classifications </a:t>
            </a:r>
          </a:p>
          <a:p>
            <a:pPr lvl="1"/>
            <a:r>
              <a:rPr lang="en-US" dirty="0"/>
              <a:t>KT0303 Store engineering power tools in a lock up safely designated area </a:t>
            </a:r>
          </a:p>
          <a:p>
            <a:pPr lvl="1"/>
            <a:r>
              <a:rPr lang="en-US" dirty="0"/>
              <a:t>KT0304 Procedures for storing different engineering power tools must be maintained </a:t>
            </a:r>
          </a:p>
          <a:p>
            <a:pPr lvl="1"/>
            <a:r>
              <a:rPr lang="en-US" dirty="0"/>
              <a:t>KT0305 Safety inspection and records of stored engineering power tools are administered</a:t>
            </a:r>
          </a:p>
          <a:p>
            <a:pPr lvl="1"/>
            <a:r>
              <a:rPr lang="en-US" dirty="0"/>
              <a:t>KT0306 Recognize and report problems, changes and/or malfunctions while storing engineering power tools</a:t>
            </a:r>
            <a:endParaRPr lang="en-ZA" dirty="0"/>
          </a:p>
        </p:txBody>
      </p:sp>
    </p:spTree>
    <p:extLst>
      <p:ext uri="{BB962C8B-B14F-4D97-AF65-F5344CB8AC3E}">
        <p14:creationId xmlns:p14="http://schemas.microsoft.com/office/powerpoint/2010/main" val="2804060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E0DC-5343-82C6-B0BE-EE7C01C7AD63}"/>
              </a:ext>
            </a:extLst>
          </p:cNvPr>
          <p:cNvSpPr>
            <a:spLocks noGrp="1"/>
          </p:cNvSpPr>
          <p:nvPr>
            <p:ph type="title"/>
          </p:nvPr>
        </p:nvSpPr>
        <p:spPr>
          <a:xfrm>
            <a:off x="385011" y="365125"/>
            <a:ext cx="10968789" cy="1325563"/>
          </a:xfrm>
        </p:spPr>
        <p:txBody>
          <a:bodyPr>
            <a:normAutofit fontScale="90000"/>
          </a:bodyPr>
          <a:lstStyle/>
          <a:p>
            <a:r>
              <a:rPr lang="en-US" dirty="0"/>
              <a:t>KT0301 Engineering power tools are stored as per storage management specifications</a:t>
            </a:r>
            <a:endParaRPr lang="en-ZA" dirty="0"/>
          </a:p>
        </p:txBody>
      </p:sp>
      <p:sp>
        <p:nvSpPr>
          <p:cNvPr id="3" name="Content Placeholder 2">
            <a:extLst>
              <a:ext uri="{FF2B5EF4-FFF2-40B4-BE49-F238E27FC236}">
                <a16:creationId xmlns:a16="http://schemas.microsoft.com/office/drawing/2014/main" id="{FA05EA7E-4041-F1DE-0EDE-A30B371CE57A}"/>
              </a:ext>
            </a:extLst>
          </p:cNvPr>
          <p:cNvSpPr>
            <a:spLocks noGrp="1"/>
          </p:cNvSpPr>
          <p:nvPr>
            <p:ph idx="1"/>
          </p:nvPr>
        </p:nvSpPr>
        <p:spPr>
          <a:xfrm>
            <a:off x="611605" y="1600702"/>
            <a:ext cx="10515600" cy="4351338"/>
          </a:xfrm>
        </p:spPr>
        <p:txBody>
          <a:bodyPr/>
          <a:lstStyle/>
          <a:p>
            <a:r>
              <a:rPr lang="en-US" dirty="0"/>
              <a:t>Efficient material handling, including crane operations, truck driving, manual carrying, and pallet stacking, is crucial for industry. </a:t>
            </a:r>
          </a:p>
          <a:p>
            <a:r>
              <a:rPr lang="en-US" dirty="0"/>
              <a:t>It ensures a continuous flow of tools, equipment, and parts, preventing delays. Improper handling can lead to costly injuries.</a:t>
            </a:r>
          </a:p>
          <a:p>
            <a:r>
              <a:rPr lang="en-US" dirty="0"/>
              <a:t>For safe storage of power tools, emphasize general safety principles, proper work practices, and equipment controls.</a:t>
            </a:r>
          </a:p>
          <a:p>
            <a:r>
              <a:rPr lang="en-US" dirty="0"/>
              <a:t>Ensure employees are aware of potential hazards and know how to minimize risks when moving materials manually or mechanically.</a:t>
            </a:r>
            <a:endParaRPr lang="en-ZA" dirty="0"/>
          </a:p>
        </p:txBody>
      </p:sp>
    </p:spTree>
    <p:extLst>
      <p:ext uri="{BB962C8B-B14F-4D97-AF65-F5344CB8AC3E}">
        <p14:creationId xmlns:p14="http://schemas.microsoft.com/office/powerpoint/2010/main" val="3466808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A1F4-54C2-B1B0-8031-097544A97B77}"/>
              </a:ext>
            </a:extLst>
          </p:cNvPr>
          <p:cNvSpPr>
            <a:spLocks noGrp="1"/>
          </p:cNvSpPr>
          <p:nvPr>
            <p:ph type="title"/>
          </p:nvPr>
        </p:nvSpPr>
        <p:spPr>
          <a:xfrm>
            <a:off x="645695" y="153192"/>
            <a:ext cx="10515600" cy="1325563"/>
          </a:xfrm>
        </p:spPr>
        <p:txBody>
          <a:bodyPr/>
          <a:lstStyle/>
          <a:p>
            <a:r>
              <a:rPr lang="en-US" dirty="0"/>
              <a:t>KT0302 Safely store different power tools according to their classifications</a:t>
            </a:r>
            <a:endParaRPr lang="en-ZA" dirty="0"/>
          </a:p>
        </p:txBody>
      </p:sp>
      <p:sp>
        <p:nvSpPr>
          <p:cNvPr id="3" name="Content Placeholder 2">
            <a:extLst>
              <a:ext uri="{FF2B5EF4-FFF2-40B4-BE49-F238E27FC236}">
                <a16:creationId xmlns:a16="http://schemas.microsoft.com/office/drawing/2014/main" id="{1063FCBF-E4E1-7D2D-437F-0FE855FB248D}"/>
              </a:ext>
            </a:extLst>
          </p:cNvPr>
          <p:cNvSpPr>
            <a:spLocks noGrp="1"/>
          </p:cNvSpPr>
          <p:nvPr>
            <p:ph idx="1"/>
          </p:nvPr>
        </p:nvSpPr>
        <p:spPr>
          <a:xfrm>
            <a:off x="645695" y="1478755"/>
            <a:ext cx="10515600" cy="4351338"/>
          </a:xfrm>
        </p:spPr>
        <p:txBody>
          <a:bodyPr>
            <a:normAutofit/>
          </a:bodyPr>
          <a:lstStyle/>
          <a:p>
            <a:r>
              <a:rPr lang="en-US" dirty="0"/>
              <a:t>Efficiently handling and storing materials, from hoisting steel with a crane to stacking palletized items, is crucial for industry. </a:t>
            </a:r>
          </a:p>
          <a:p>
            <a:r>
              <a:rPr lang="en-US" dirty="0"/>
              <a:t>It ensures a continuous flow of tools, equipment, and parts through the workplace, maintaining availability when needed. Improper handling can lead to costly injuries.</a:t>
            </a:r>
          </a:p>
          <a:p>
            <a:r>
              <a:rPr lang="en-US" dirty="0"/>
              <a:t>For safe power tool storage, prioritize training, and adhere to general safety principles, work practices, and equipment controls. </a:t>
            </a:r>
          </a:p>
          <a:p>
            <a:r>
              <a:rPr lang="en-US" dirty="0"/>
              <a:t>Regular workplace examinations help detect and address unsafe conditions promptly.</a:t>
            </a:r>
            <a:endParaRPr lang="en-ZA" dirty="0"/>
          </a:p>
        </p:txBody>
      </p:sp>
    </p:spTree>
    <p:extLst>
      <p:ext uri="{BB962C8B-B14F-4D97-AF65-F5344CB8AC3E}">
        <p14:creationId xmlns:p14="http://schemas.microsoft.com/office/powerpoint/2010/main" val="427155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AD3D-E1FA-9EE9-621C-4CB83E3ACFA2}"/>
              </a:ext>
            </a:extLst>
          </p:cNvPr>
          <p:cNvSpPr>
            <a:spLocks noGrp="1"/>
          </p:cNvSpPr>
          <p:nvPr>
            <p:ph type="title"/>
          </p:nvPr>
        </p:nvSpPr>
        <p:spPr>
          <a:xfrm>
            <a:off x="838200" y="365126"/>
            <a:ext cx="10515600" cy="1102728"/>
          </a:xfrm>
        </p:spPr>
        <p:txBody>
          <a:bodyPr>
            <a:normAutofit fontScale="90000"/>
          </a:bodyPr>
          <a:lstStyle/>
          <a:p>
            <a:r>
              <a:rPr lang="en-US" dirty="0"/>
              <a:t>KT0303 Store engineering power tools in a lock up safely designated area</a:t>
            </a:r>
            <a:endParaRPr lang="en-ZA" dirty="0"/>
          </a:p>
        </p:txBody>
      </p:sp>
      <p:sp>
        <p:nvSpPr>
          <p:cNvPr id="3" name="Content Placeholder 2">
            <a:extLst>
              <a:ext uri="{FF2B5EF4-FFF2-40B4-BE49-F238E27FC236}">
                <a16:creationId xmlns:a16="http://schemas.microsoft.com/office/drawing/2014/main" id="{FD4A7190-79CB-F10E-A6A4-F4ED9CB99F7C}"/>
              </a:ext>
            </a:extLst>
          </p:cNvPr>
          <p:cNvSpPr>
            <a:spLocks noGrp="1"/>
          </p:cNvSpPr>
          <p:nvPr>
            <p:ph idx="1"/>
          </p:nvPr>
        </p:nvSpPr>
        <p:spPr>
          <a:xfrm>
            <a:off x="838200" y="1467854"/>
            <a:ext cx="10515600" cy="4351338"/>
          </a:xfrm>
        </p:spPr>
        <p:txBody>
          <a:bodyPr>
            <a:normAutofit fontScale="92500"/>
          </a:bodyPr>
          <a:lstStyle/>
          <a:p>
            <a:pPr marL="0" indent="0">
              <a:buNone/>
            </a:pPr>
            <a:r>
              <a:rPr lang="en-US" dirty="0"/>
              <a:t>Establishing a safe designated area involves:</a:t>
            </a:r>
          </a:p>
          <a:p>
            <a:r>
              <a:rPr lang="en-US" dirty="0"/>
              <a:t>Providing a dedicated storeroom for tools, equipment, and consumables.</a:t>
            </a:r>
          </a:p>
          <a:p>
            <a:r>
              <a:rPr lang="en-US" dirty="0"/>
              <a:t>Outfitting the storeroom with suitable shelving and fixtures for safe storage and distribution.</a:t>
            </a:r>
          </a:p>
          <a:p>
            <a:r>
              <a:rPr lang="en-US" dirty="0"/>
              <a:t>Staffing the store with qualified personnel trained in storekeeping.</a:t>
            </a:r>
          </a:p>
          <a:p>
            <a:r>
              <a:rPr lang="en-US" dirty="0"/>
              <a:t>Implementing an administration system to document tool transactions.</a:t>
            </a:r>
          </a:p>
          <a:p>
            <a:r>
              <a:rPr lang="en-US" dirty="0"/>
              <a:t>Establishing a company policy for new purchases, equipment control, decommissioning, and re-issuance.</a:t>
            </a:r>
            <a:endParaRPr lang="en-ZA" dirty="0"/>
          </a:p>
        </p:txBody>
      </p:sp>
    </p:spTree>
    <p:extLst>
      <p:ext uri="{BB962C8B-B14F-4D97-AF65-F5344CB8AC3E}">
        <p14:creationId xmlns:p14="http://schemas.microsoft.com/office/powerpoint/2010/main" val="1127984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F4DD-1222-2B97-7257-692959A147BE}"/>
              </a:ext>
            </a:extLst>
          </p:cNvPr>
          <p:cNvSpPr>
            <a:spLocks noGrp="1"/>
          </p:cNvSpPr>
          <p:nvPr>
            <p:ph type="title"/>
          </p:nvPr>
        </p:nvSpPr>
        <p:spPr>
          <a:xfrm>
            <a:off x="838200" y="365126"/>
            <a:ext cx="10515600" cy="1078664"/>
          </a:xfrm>
        </p:spPr>
        <p:txBody>
          <a:bodyPr>
            <a:normAutofit fontScale="90000"/>
          </a:bodyPr>
          <a:lstStyle/>
          <a:p>
            <a:r>
              <a:rPr lang="en-US" dirty="0"/>
              <a:t>KT0304 Procedures for storing different power tools</a:t>
            </a:r>
            <a:endParaRPr lang="en-ZA" dirty="0"/>
          </a:p>
        </p:txBody>
      </p:sp>
      <p:sp>
        <p:nvSpPr>
          <p:cNvPr id="3" name="Content Placeholder 2">
            <a:extLst>
              <a:ext uri="{FF2B5EF4-FFF2-40B4-BE49-F238E27FC236}">
                <a16:creationId xmlns:a16="http://schemas.microsoft.com/office/drawing/2014/main" id="{7657DAD8-F6F9-D17A-0D88-7E2395A66CCD}"/>
              </a:ext>
            </a:extLst>
          </p:cNvPr>
          <p:cNvSpPr>
            <a:spLocks noGrp="1"/>
          </p:cNvSpPr>
          <p:nvPr>
            <p:ph idx="1"/>
          </p:nvPr>
        </p:nvSpPr>
        <p:spPr>
          <a:xfrm>
            <a:off x="545432" y="1633119"/>
            <a:ext cx="10808368" cy="5032375"/>
          </a:xfrm>
        </p:spPr>
        <p:txBody>
          <a:bodyPr>
            <a:normAutofit/>
          </a:bodyPr>
          <a:lstStyle/>
          <a:p>
            <a:r>
              <a:rPr lang="en-US" sz="3200" dirty="0"/>
              <a:t>Proper storage for power tools is crucial for:</a:t>
            </a:r>
          </a:p>
          <a:p>
            <a:pPr lvl="1"/>
            <a:r>
              <a:rPr lang="en-US" sz="2800" dirty="0"/>
              <a:t>Accessibility: Efficient access to welding tools minimizes time wastage.</a:t>
            </a:r>
          </a:p>
          <a:p>
            <a:pPr lvl="1"/>
            <a:r>
              <a:rPr lang="en-US" sz="2800" dirty="0"/>
              <a:t>Theft Prevention: Implementing secure storekeeping safeguards tools and equipment.</a:t>
            </a:r>
          </a:p>
          <a:p>
            <a:pPr lvl="1"/>
            <a:r>
              <a:rPr lang="en-US" sz="2800" dirty="0"/>
              <a:t>Classification: Adopting a systematic storage approach organizes tools by groups for easy identification. Example groups include striking tools (e.g., hammers), deburring tools (e.g., hand files), abrasive tools (e.g., emery paper), and power tools, each requiring specialized storage arrangements</a:t>
            </a:r>
            <a:endParaRPr lang="en-ZA" sz="2800" dirty="0"/>
          </a:p>
        </p:txBody>
      </p:sp>
    </p:spTree>
    <p:extLst>
      <p:ext uri="{BB962C8B-B14F-4D97-AF65-F5344CB8AC3E}">
        <p14:creationId xmlns:p14="http://schemas.microsoft.com/office/powerpoint/2010/main" val="13171237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7DBE-8C94-292A-F52C-F0B1BF6CD5B8}"/>
              </a:ext>
            </a:extLst>
          </p:cNvPr>
          <p:cNvSpPr>
            <a:spLocks noGrp="1"/>
          </p:cNvSpPr>
          <p:nvPr>
            <p:ph type="title"/>
          </p:nvPr>
        </p:nvSpPr>
        <p:spPr/>
        <p:txBody>
          <a:bodyPr/>
          <a:lstStyle/>
          <a:p>
            <a:r>
              <a:rPr lang="en-US" sz="4400" dirty="0"/>
              <a:t>Proper storage for power tools (p2)</a:t>
            </a:r>
            <a:endParaRPr lang="en-ZA" dirty="0"/>
          </a:p>
        </p:txBody>
      </p:sp>
      <p:pic>
        <p:nvPicPr>
          <p:cNvPr id="5" name="Content Placeholder 4">
            <a:extLst>
              <a:ext uri="{FF2B5EF4-FFF2-40B4-BE49-F238E27FC236}">
                <a16:creationId xmlns:a16="http://schemas.microsoft.com/office/drawing/2014/main" id="{E88F2B09-E6AA-A684-77D1-7C780EF515D1}"/>
              </a:ext>
            </a:extLst>
          </p:cNvPr>
          <p:cNvPicPr>
            <a:picLocks noGrp="1" noChangeAspect="1"/>
          </p:cNvPicPr>
          <p:nvPr>
            <p:ph idx="1"/>
          </p:nvPr>
        </p:nvPicPr>
        <p:blipFill>
          <a:blip r:embed="rId2"/>
          <a:stretch>
            <a:fillRect/>
          </a:stretch>
        </p:blipFill>
        <p:spPr>
          <a:xfrm>
            <a:off x="561473" y="1690688"/>
            <a:ext cx="5534527" cy="3946627"/>
          </a:xfrm>
        </p:spPr>
      </p:pic>
      <p:pic>
        <p:nvPicPr>
          <p:cNvPr id="7" name="Picture 6">
            <a:extLst>
              <a:ext uri="{FF2B5EF4-FFF2-40B4-BE49-F238E27FC236}">
                <a16:creationId xmlns:a16="http://schemas.microsoft.com/office/drawing/2014/main" id="{3023ED66-996F-B46F-617B-78513D8985B2}"/>
              </a:ext>
            </a:extLst>
          </p:cNvPr>
          <p:cNvPicPr>
            <a:picLocks noChangeAspect="1"/>
          </p:cNvPicPr>
          <p:nvPr/>
        </p:nvPicPr>
        <p:blipFill>
          <a:blip r:embed="rId3"/>
          <a:stretch>
            <a:fillRect/>
          </a:stretch>
        </p:blipFill>
        <p:spPr>
          <a:xfrm>
            <a:off x="6569241" y="1629375"/>
            <a:ext cx="5107913" cy="3760771"/>
          </a:xfrm>
          <a:prstGeom prst="rect">
            <a:avLst/>
          </a:prstGeom>
        </p:spPr>
      </p:pic>
    </p:spTree>
    <p:extLst>
      <p:ext uri="{BB962C8B-B14F-4D97-AF65-F5344CB8AC3E}">
        <p14:creationId xmlns:p14="http://schemas.microsoft.com/office/powerpoint/2010/main" val="1920481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4079-600F-2DF2-3BC0-529852BDB8CE}"/>
              </a:ext>
            </a:extLst>
          </p:cNvPr>
          <p:cNvSpPr>
            <a:spLocks noGrp="1"/>
          </p:cNvSpPr>
          <p:nvPr>
            <p:ph type="title"/>
          </p:nvPr>
        </p:nvSpPr>
        <p:spPr/>
        <p:txBody>
          <a:bodyPr/>
          <a:lstStyle/>
          <a:p>
            <a:r>
              <a:rPr lang="en-US" sz="4400" dirty="0"/>
              <a:t>Proper storage for power tools (p3)</a:t>
            </a:r>
            <a:endParaRPr lang="en-ZA" dirty="0"/>
          </a:p>
        </p:txBody>
      </p:sp>
      <p:sp>
        <p:nvSpPr>
          <p:cNvPr id="3" name="Content Placeholder 2">
            <a:extLst>
              <a:ext uri="{FF2B5EF4-FFF2-40B4-BE49-F238E27FC236}">
                <a16:creationId xmlns:a16="http://schemas.microsoft.com/office/drawing/2014/main" id="{B3FFADF0-8F90-1DBE-E6AA-2ABF2F8D7699}"/>
              </a:ext>
            </a:extLst>
          </p:cNvPr>
          <p:cNvSpPr>
            <a:spLocks noGrp="1"/>
          </p:cNvSpPr>
          <p:nvPr>
            <p:ph idx="1"/>
          </p:nvPr>
        </p:nvSpPr>
        <p:spPr>
          <a:xfrm>
            <a:off x="838200" y="1528512"/>
            <a:ext cx="10515600" cy="4655719"/>
          </a:xfrm>
        </p:spPr>
        <p:txBody>
          <a:bodyPr>
            <a:normAutofit/>
          </a:bodyPr>
          <a:lstStyle/>
          <a:p>
            <a:pPr marL="0" indent="0" algn="l">
              <a:buNone/>
            </a:pPr>
            <a:r>
              <a:rPr lang="en-US" b="0" i="0" dirty="0">
                <a:solidFill>
                  <a:srgbClr val="374151"/>
                </a:solidFill>
                <a:effectLst/>
              </a:rPr>
              <a:t>Storekeeping procedures:</a:t>
            </a:r>
          </a:p>
          <a:p>
            <a:pPr algn="l"/>
            <a:r>
              <a:rPr lang="en-US" i="0" dirty="0">
                <a:solidFill>
                  <a:srgbClr val="374151"/>
                </a:solidFill>
                <a:effectLst/>
              </a:rPr>
              <a:t>Staffing </a:t>
            </a:r>
            <a:r>
              <a:rPr lang="en-US" b="1" i="0" dirty="0">
                <a:solidFill>
                  <a:srgbClr val="374151"/>
                </a:solidFill>
                <a:effectLst/>
              </a:rPr>
              <a:t>-</a:t>
            </a:r>
            <a:r>
              <a:rPr lang="en-US" b="0" i="0" dirty="0">
                <a:solidFill>
                  <a:srgbClr val="374151"/>
                </a:solidFill>
                <a:effectLst/>
              </a:rPr>
              <a:t>Dedicated personnel responsible for:</a:t>
            </a:r>
          </a:p>
          <a:p>
            <a:pPr lvl="1"/>
            <a:r>
              <a:rPr lang="en-US" b="0" i="0" dirty="0">
                <a:solidFill>
                  <a:srgbClr val="374151"/>
                </a:solidFill>
                <a:effectLst/>
              </a:rPr>
              <a:t>Recording tools issued and outstanding.</a:t>
            </a:r>
          </a:p>
          <a:p>
            <a:pPr lvl="1"/>
            <a:r>
              <a:rPr lang="en-US" b="0" i="0" dirty="0">
                <a:solidFill>
                  <a:srgbClr val="374151"/>
                </a:solidFill>
                <a:effectLst/>
              </a:rPr>
              <a:t>Ensuring safe storage and use of tools.</a:t>
            </a:r>
          </a:p>
          <a:p>
            <a:pPr lvl="1"/>
            <a:r>
              <a:rPr lang="en-US" b="0" i="0" dirty="0">
                <a:solidFill>
                  <a:srgbClr val="374151"/>
                </a:solidFill>
                <a:effectLst/>
              </a:rPr>
              <a:t>Maintaining tools, arranging repairs, and calibrating machinery.</a:t>
            </a:r>
          </a:p>
          <a:p>
            <a:pPr lvl="1"/>
            <a:r>
              <a:rPr lang="en-US" b="0" i="0" dirty="0">
                <a:solidFill>
                  <a:srgbClr val="374151"/>
                </a:solidFill>
                <a:effectLst/>
              </a:rPr>
              <a:t>Identifying the need for replacements and reordering.</a:t>
            </a:r>
          </a:p>
          <a:p>
            <a:pPr lvl="1"/>
            <a:r>
              <a:rPr lang="en-US" b="0" i="0" dirty="0">
                <a:solidFill>
                  <a:srgbClr val="374151"/>
                </a:solidFill>
                <a:effectLst/>
              </a:rPr>
              <a:t>Conducting regular stocktaking to monitor losses.</a:t>
            </a:r>
          </a:p>
          <a:p>
            <a:pPr lvl="1"/>
            <a:r>
              <a:rPr lang="en-US" b="0" i="0" dirty="0">
                <a:solidFill>
                  <a:srgbClr val="374151"/>
                </a:solidFill>
                <a:effectLst/>
              </a:rPr>
              <a:t>Collaborating with sales representatives for replacement quotations.</a:t>
            </a:r>
          </a:p>
          <a:p>
            <a:pPr marL="0" indent="0">
              <a:buNone/>
            </a:pPr>
            <a:endParaRPr lang="en-ZA" dirty="0"/>
          </a:p>
        </p:txBody>
      </p:sp>
    </p:spTree>
    <p:extLst>
      <p:ext uri="{BB962C8B-B14F-4D97-AF65-F5344CB8AC3E}">
        <p14:creationId xmlns:p14="http://schemas.microsoft.com/office/powerpoint/2010/main" val="1709971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F001-7F37-5C4F-D5EA-708F83A85413}"/>
              </a:ext>
            </a:extLst>
          </p:cNvPr>
          <p:cNvSpPr>
            <a:spLocks noGrp="1"/>
          </p:cNvSpPr>
          <p:nvPr>
            <p:ph type="title"/>
          </p:nvPr>
        </p:nvSpPr>
        <p:spPr>
          <a:xfrm>
            <a:off x="565244" y="0"/>
            <a:ext cx="10515600" cy="1325563"/>
          </a:xfrm>
        </p:spPr>
        <p:txBody>
          <a:bodyPr>
            <a:noAutofit/>
          </a:bodyPr>
          <a:lstStyle/>
          <a:p>
            <a:r>
              <a:rPr lang="en-US" sz="3600" dirty="0"/>
              <a:t>KT0305 Safety inspection and records of stored engineering power tools are administered</a:t>
            </a:r>
            <a:endParaRPr lang="en-ZA" sz="3600" dirty="0"/>
          </a:p>
        </p:txBody>
      </p:sp>
      <p:sp>
        <p:nvSpPr>
          <p:cNvPr id="3" name="Content Placeholder 2">
            <a:extLst>
              <a:ext uri="{FF2B5EF4-FFF2-40B4-BE49-F238E27FC236}">
                <a16:creationId xmlns:a16="http://schemas.microsoft.com/office/drawing/2014/main" id="{D51EE866-CCA0-59E3-35AF-B05DB20C8CD5}"/>
              </a:ext>
            </a:extLst>
          </p:cNvPr>
          <p:cNvSpPr>
            <a:spLocks noGrp="1"/>
          </p:cNvSpPr>
          <p:nvPr>
            <p:ph idx="1"/>
          </p:nvPr>
        </p:nvSpPr>
        <p:spPr>
          <a:xfrm>
            <a:off x="292289" y="1325563"/>
            <a:ext cx="10515600" cy="4351338"/>
          </a:xfrm>
        </p:spPr>
        <p:txBody>
          <a:bodyPr>
            <a:normAutofit fontScale="77500" lnSpcReduction="20000"/>
          </a:bodyPr>
          <a:lstStyle/>
          <a:p>
            <a:r>
              <a:rPr lang="en-US" dirty="0"/>
              <a:t>Maintenance Work Scheduling and Power Tool Records:</a:t>
            </a:r>
          </a:p>
          <a:p>
            <a:pPr marL="0" indent="0">
              <a:buNone/>
            </a:pPr>
            <a:r>
              <a:rPr lang="en-US" dirty="0"/>
              <a:t>Scheduling Repairs:</a:t>
            </a:r>
          </a:p>
          <a:p>
            <a:pPr lvl="1"/>
            <a:r>
              <a:rPr lang="en-US" dirty="0"/>
              <a:t>  Large repairs reported during routine servicing.</a:t>
            </a:r>
          </a:p>
          <a:p>
            <a:pPr lvl="1"/>
            <a:r>
              <a:rPr lang="en-US" dirty="0"/>
              <a:t>  Jobs rescheduled based on reports and manufacturer's instructions.</a:t>
            </a:r>
          </a:p>
          <a:p>
            <a:pPr marL="0" indent="0">
              <a:buNone/>
            </a:pPr>
            <a:r>
              <a:rPr lang="en-US" dirty="0"/>
              <a:t>Power Tool Records:</a:t>
            </a:r>
          </a:p>
          <a:p>
            <a:pPr lvl="1"/>
            <a:r>
              <a:rPr lang="en-US" dirty="0"/>
              <a:t>  Follow manufacturer's servicing instructions.</a:t>
            </a:r>
          </a:p>
          <a:p>
            <a:pPr lvl="1"/>
            <a:r>
              <a:rPr lang="en-US" dirty="0"/>
              <a:t>  Maintain records of all repairs performed.</a:t>
            </a:r>
          </a:p>
          <a:p>
            <a:pPr lvl="1"/>
            <a:r>
              <a:rPr lang="en-US" dirty="0"/>
              <a:t>  Use records for future maintenance planning and suitability assessments.</a:t>
            </a:r>
          </a:p>
          <a:p>
            <a:pPr marL="0" indent="0">
              <a:buNone/>
            </a:pPr>
            <a:r>
              <a:rPr lang="en-US" dirty="0"/>
              <a:t>Administration Information for Safety:</a:t>
            </a:r>
          </a:p>
          <a:p>
            <a:pPr lvl="1"/>
            <a:r>
              <a:rPr lang="en-US" dirty="0"/>
              <a:t>  Applications of various power tools.</a:t>
            </a:r>
          </a:p>
          <a:p>
            <a:pPr lvl="1"/>
            <a:r>
              <a:rPr lang="en-US" dirty="0"/>
              <a:t>  Common faults and defects.</a:t>
            </a:r>
          </a:p>
          <a:p>
            <a:pPr lvl="1"/>
            <a:r>
              <a:rPr lang="en-US" dirty="0"/>
              <a:t>  Marking procedures for unsafe tools.</a:t>
            </a:r>
          </a:p>
          <a:p>
            <a:pPr lvl="1"/>
            <a:r>
              <a:rPr lang="en-US" dirty="0"/>
              <a:t>  Routine maintenance requirements and storage locations.</a:t>
            </a:r>
          </a:p>
          <a:p>
            <a:pPr lvl="1"/>
            <a:r>
              <a:rPr lang="en-US" dirty="0"/>
              <a:t>  Hazards and risks associated with different power tools.</a:t>
            </a:r>
          </a:p>
          <a:p>
            <a:pPr lvl="1"/>
            <a:r>
              <a:rPr lang="en-US" dirty="0"/>
              <a:t>  Application of personal protective equipment (PPE).</a:t>
            </a:r>
          </a:p>
          <a:p>
            <a:endParaRPr lang="en-US" dirty="0"/>
          </a:p>
          <a:p>
            <a:endParaRPr lang="en-ZA" dirty="0"/>
          </a:p>
        </p:txBody>
      </p:sp>
      <p:pic>
        <p:nvPicPr>
          <p:cNvPr id="5" name="Picture 4">
            <a:extLst>
              <a:ext uri="{FF2B5EF4-FFF2-40B4-BE49-F238E27FC236}">
                <a16:creationId xmlns:a16="http://schemas.microsoft.com/office/drawing/2014/main" id="{CD7212E9-B51F-3E47-0810-E117F8ABC473}"/>
              </a:ext>
            </a:extLst>
          </p:cNvPr>
          <p:cNvPicPr>
            <a:picLocks noChangeAspect="1"/>
          </p:cNvPicPr>
          <p:nvPr/>
        </p:nvPicPr>
        <p:blipFill>
          <a:blip r:embed="rId2"/>
          <a:stretch>
            <a:fillRect/>
          </a:stretch>
        </p:blipFill>
        <p:spPr>
          <a:xfrm>
            <a:off x="9099643" y="1325563"/>
            <a:ext cx="2478401" cy="3860586"/>
          </a:xfrm>
          <a:prstGeom prst="rect">
            <a:avLst/>
          </a:prstGeom>
        </p:spPr>
      </p:pic>
    </p:spTree>
    <p:extLst>
      <p:ext uri="{BB962C8B-B14F-4D97-AF65-F5344CB8AC3E}">
        <p14:creationId xmlns:p14="http://schemas.microsoft.com/office/powerpoint/2010/main" val="4204804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5C68-4C55-60A2-90F5-39DB6DB24D4F}"/>
              </a:ext>
            </a:extLst>
          </p:cNvPr>
          <p:cNvSpPr>
            <a:spLocks noGrp="1"/>
          </p:cNvSpPr>
          <p:nvPr>
            <p:ph type="title"/>
          </p:nvPr>
        </p:nvSpPr>
        <p:spPr>
          <a:xfrm>
            <a:off x="220639" y="174056"/>
            <a:ext cx="11750722" cy="1325563"/>
          </a:xfrm>
        </p:spPr>
        <p:txBody>
          <a:bodyPr>
            <a:noAutofit/>
          </a:bodyPr>
          <a:lstStyle/>
          <a:p>
            <a:r>
              <a:rPr lang="en-US" sz="3600" dirty="0"/>
              <a:t>KT0306 Recognize and report problems, changes and/or malfunctions while storing engineering power tools</a:t>
            </a:r>
            <a:endParaRPr lang="en-ZA" sz="3600" dirty="0"/>
          </a:p>
        </p:txBody>
      </p:sp>
      <p:sp>
        <p:nvSpPr>
          <p:cNvPr id="3" name="Content Placeholder 2">
            <a:extLst>
              <a:ext uri="{FF2B5EF4-FFF2-40B4-BE49-F238E27FC236}">
                <a16:creationId xmlns:a16="http://schemas.microsoft.com/office/drawing/2014/main" id="{BCDAA13D-032B-ABE5-434E-3053B285D7C0}"/>
              </a:ext>
            </a:extLst>
          </p:cNvPr>
          <p:cNvSpPr>
            <a:spLocks noGrp="1"/>
          </p:cNvSpPr>
          <p:nvPr>
            <p:ph idx="1"/>
          </p:nvPr>
        </p:nvSpPr>
        <p:spPr>
          <a:xfrm>
            <a:off x="497006" y="1499619"/>
            <a:ext cx="10515600" cy="4351338"/>
          </a:xfrm>
        </p:spPr>
        <p:txBody>
          <a:bodyPr>
            <a:normAutofit fontScale="55000" lnSpcReduction="20000"/>
          </a:bodyPr>
          <a:lstStyle/>
          <a:p>
            <a:pPr marL="0" indent="0">
              <a:buNone/>
            </a:pPr>
            <a:r>
              <a:rPr lang="en-US" dirty="0"/>
              <a:t>Store Procedure Application:</a:t>
            </a:r>
          </a:p>
          <a:p>
            <a:pPr marL="0" indent="0">
              <a:buNone/>
            </a:pPr>
            <a:r>
              <a:rPr lang="en-US" dirty="0"/>
              <a:t>General Store Usage:</a:t>
            </a:r>
          </a:p>
          <a:p>
            <a:r>
              <a:rPr lang="en-US" dirty="0"/>
              <a:t>  Store keeps necessary workshop items to prevent delays.</a:t>
            </a:r>
          </a:p>
          <a:p>
            <a:r>
              <a:rPr lang="en-US" dirty="0"/>
              <a:t>  Stock levels depend on usage frequency and value.</a:t>
            </a:r>
          </a:p>
          <a:p>
            <a:r>
              <a:rPr lang="en-US" dirty="0"/>
              <a:t>  Expensive and rarely needed parts are not stocked.</a:t>
            </a:r>
          </a:p>
          <a:p>
            <a:pPr marL="0" indent="0">
              <a:buNone/>
            </a:pPr>
            <a:r>
              <a:rPr lang="en-US" dirty="0"/>
              <a:t>Parts Store:</a:t>
            </a:r>
          </a:p>
          <a:p>
            <a:r>
              <a:rPr lang="en-US" dirty="0"/>
              <a:t>  Stock quantity based on usage rate and value.</a:t>
            </a:r>
          </a:p>
          <a:p>
            <a:r>
              <a:rPr lang="en-US" dirty="0"/>
              <a:t>  Avoid stocking expensive and rarely used parts.</a:t>
            </a:r>
          </a:p>
          <a:p>
            <a:pPr marL="0" indent="0">
              <a:buNone/>
            </a:pPr>
            <a:r>
              <a:rPr lang="en-US" dirty="0"/>
              <a:t>Tool Stores:</a:t>
            </a:r>
          </a:p>
          <a:p>
            <a:r>
              <a:rPr lang="en-US" dirty="0"/>
              <a:t>  Loan only special tools and power tool parts (drills, grinders).</a:t>
            </a:r>
          </a:p>
          <a:p>
            <a:r>
              <a:rPr lang="en-US" dirty="0"/>
              <a:t>  Return power tools to the store in good condition.</a:t>
            </a:r>
          </a:p>
          <a:p>
            <a:pPr marL="0" indent="0">
              <a:buNone/>
            </a:pPr>
            <a:r>
              <a:rPr lang="en-US" dirty="0"/>
              <a:t>Obtaining Required Items:</a:t>
            </a:r>
          </a:p>
          <a:p>
            <a:r>
              <a:rPr lang="en-US" dirty="0"/>
              <a:t>  Use correct names for parts when requesting.</a:t>
            </a:r>
          </a:p>
          <a:p>
            <a:r>
              <a:rPr lang="en-US" dirty="0"/>
              <a:t>  Fill in a requisition for replacement parts.</a:t>
            </a:r>
          </a:p>
          <a:p>
            <a:r>
              <a:rPr lang="en-US" dirty="0"/>
              <a:t>  Sign for special tools and return promptly.</a:t>
            </a:r>
          </a:p>
          <a:p>
            <a:endParaRPr lang="en-US" dirty="0"/>
          </a:p>
          <a:p>
            <a:endParaRPr lang="en-ZA" dirty="0"/>
          </a:p>
        </p:txBody>
      </p:sp>
      <p:pic>
        <p:nvPicPr>
          <p:cNvPr id="5" name="Picture 4">
            <a:extLst>
              <a:ext uri="{FF2B5EF4-FFF2-40B4-BE49-F238E27FC236}">
                <a16:creationId xmlns:a16="http://schemas.microsoft.com/office/drawing/2014/main" id="{488FB9D7-9BB8-D0FF-B00D-02E7E109B855}"/>
              </a:ext>
            </a:extLst>
          </p:cNvPr>
          <p:cNvPicPr>
            <a:picLocks noChangeAspect="1"/>
          </p:cNvPicPr>
          <p:nvPr/>
        </p:nvPicPr>
        <p:blipFill>
          <a:blip r:embed="rId2"/>
          <a:stretch>
            <a:fillRect/>
          </a:stretch>
        </p:blipFill>
        <p:spPr>
          <a:xfrm>
            <a:off x="8547834" y="1458771"/>
            <a:ext cx="2889661" cy="3629025"/>
          </a:xfrm>
          <a:prstGeom prst="rect">
            <a:avLst/>
          </a:prstGeom>
        </p:spPr>
      </p:pic>
    </p:spTree>
    <p:extLst>
      <p:ext uri="{BB962C8B-B14F-4D97-AF65-F5344CB8AC3E}">
        <p14:creationId xmlns:p14="http://schemas.microsoft.com/office/powerpoint/2010/main" val="2081680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rotWithShape="1">
          <a:blip r:embed="rId2"/>
          <a:srcRect l="12491" r="4813"/>
          <a:stretch/>
        </p:blipFill>
        <p:spPr>
          <a:xfrm>
            <a:off x="-119929" y="-207776"/>
            <a:ext cx="9399385" cy="7203533"/>
          </a:xfrm>
          <a:prstGeom prst="rect">
            <a:avLst/>
          </a:prstGeom>
        </p:spPr>
      </p:pic>
      <p:sp>
        <p:nvSpPr>
          <p:cNvPr id="18" name="Rectangle 17">
            <a:extLst>
              <a:ext uri="{FF2B5EF4-FFF2-40B4-BE49-F238E27FC236}">
                <a16:creationId xmlns:a16="http://schemas.microsoft.com/office/drawing/2014/main" id="{63A6D68D-CC19-692E-3138-49A358B01BEB}"/>
              </a:ext>
            </a:extLst>
          </p:cNvPr>
          <p:cNvSpPr/>
          <p:nvPr/>
        </p:nvSpPr>
        <p:spPr>
          <a:xfrm flipH="1">
            <a:off x="-119930" y="-207778"/>
            <a:ext cx="12311927" cy="7203533"/>
          </a:xfrm>
          <a:prstGeom prst="rect">
            <a:avLst/>
          </a:prstGeom>
          <a:gradFill flip="none" rotWithShape="1">
            <a:gsLst>
              <a:gs pos="0">
                <a:srgbClr val="000000"/>
              </a:gs>
              <a:gs pos="77000">
                <a:schemeClr val="tx1">
                  <a:alpha val="34726"/>
                </a:schemeClr>
              </a:gs>
              <a:gs pos="51000">
                <a:srgbClr val="000000"/>
              </a:gs>
              <a:gs pos="100000">
                <a:schemeClr val="tx1">
                  <a:alpha val="0"/>
                </a:schemeClr>
              </a:gs>
            </a:gsLst>
            <a:lin ang="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116459" y="5718587"/>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6932428" y="3365165"/>
            <a:ext cx="5173829"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The End</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7910773" y="298831"/>
            <a:ext cx="3625106" cy="1917985"/>
          </a:xfrm>
          <a:prstGeom prst="rect">
            <a:avLst/>
          </a:prstGeom>
        </p:spPr>
      </p:pic>
      <p:cxnSp>
        <p:nvCxnSpPr>
          <p:cNvPr id="13" name="Straight Connector 12">
            <a:extLst>
              <a:ext uri="{FF2B5EF4-FFF2-40B4-BE49-F238E27FC236}">
                <a16:creationId xmlns:a16="http://schemas.microsoft.com/office/drawing/2014/main" id="{2875C713-D456-EED2-083E-02A541B5E732}"/>
              </a:ext>
            </a:extLst>
          </p:cNvPr>
          <p:cNvCxnSpPr>
            <a:cxnSpLocks/>
          </p:cNvCxnSpPr>
          <p:nvPr/>
        </p:nvCxnSpPr>
        <p:spPr>
          <a:xfrm>
            <a:off x="6932428" y="4075400"/>
            <a:ext cx="5259569"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6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a:xfrm>
            <a:off x="838200" y="66699"/>
            <a:ext cx="10515600" cy="1037419"/>
          </a:xfrm>
        </p:spPr>
        <p:txBody>
          <a:bodyPr/>
          <a:lstStyle/>
          <a:p>
            <a:r>
              <a:rPr lang="en-US" i="1" dirty="0"/>
              <a:t>Regulations for the metal industry (p4) </a:t>
            </a:r>
            <a:endParaRPr lang="en-ZA" i="1"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a:xfrm>
            <a:off x="533998" y="925038"/>
            <a:ext cx="10515600" cy="5007924"/>
          </a:xfrm>
        </p:spPr>
        <p:txBody>
          <a:bodyPr>
            <a:normAutofit fontScale="92500"/>
          </a:bodyPr>
          <a:lstStyle/>
          <a:p>
            <a:pPr marL="0" indent="0">
              <a:buNone/>
            </a:pPr>
            <a:r>
              <a:rPr lang="en-ZA" dirty="0"/>
              <a:t>	</a:t>
            </a:r>
            <a:r>
              <a:rPr lang="en-ZA" i="1" dirty="0"/>
              <a:t>4. Operation of Machinery </a:t>
            </a:r>
          </a:p>
          <a:p>
            <a:r>
              <a:rPr lang="en-US" dirty="0"/>
              <a:t>Ensure machinery operators are aware of dangers and safety measures.</a:t>
            </a:r>
          </a:p>
          <a:p>
            <a:r>
              <a:rPr lang="en-US" dirty="0"/>
              <a:t>Operators of machinery requiring constant attention must not leave their posts during operation.</a:t>
            </a:r>
          </a:p>
          <a:p>
            <a:r>
              <a:rPr lang="en-US" dirty="0"/>
              <a:t>Machinery needing constant attention should be supervised by a shifts man, present during operation.</a:t>
            </a:r>
          </a:p>
          <a:p>
            <a:r>
              <a:rPr lang="en-US" dirty="0"/>
              <a:t>No one can authorize another person's work without permission.</a:t>
            </a:r>
          </a:p>
          <a:p>
            <a:r>
              <a:rPr lang="en-US" dirty="0"/>
              <a:t>Take precautions to prevent unexpected motion or electrical activation of machinery.</a:t>
            </a:r>
          </a:p>
          <a:p>
            <a:r>
              <a:rPr lang="en-US" dirty="0"/>
              <a:t>Stop machinery if it threatens the safety of supervisors or operators.</a:t>
            </a:r>
            <a:endParaRPr lang="en-ZA" i="1" dirty="0"/>
          </a:p>
        </p:txBody>
      </p:sp>
    </p:spTree>
    <p:extLst>
      <p:ext uri="{BB962C8B-B14F-4D97-AF65-F5344CB8AC3E}">
        <p14:creationId xmlns:p14="http://schemas.microsoft.com/office/powerpoint/2010/main" val="2967611012"/>
      </p:ext>
    </p:extLst>
  </p:cSld>
  <p:clrMapOvr>
    <a:masterClrMapping/>
  </p:clrMapOvr>
</p:sld>
</file>

<file path=ppt/theme/theme1.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Custom 9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BS Only (Blac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BS Only (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JBS black (Co-brand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035a0fb-921b-4cd7-a4c9-7fdfdf106d7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6BD0115EBB554382E9105C8F3A4C21" ma:contentTypeVersion="9" ma:contentTypeDescription="Create a new document." ma:contentTypeScope="" ma:versionID="9b4ece1e93ee7ef2274affb0438e301d">
  <xsd:schema xmlns:xsd="http://www.w3.org/2001/XMLSchema" xmlns:xs="http://www.w3.org/2001/XMLSchema" xmlns:p="http://schemas.microsoft.com/office/2006/metadata/properties" xmlns:ns3="c035a0fb-921b-4cd7-a4c9-7fdfdf106d72" xmlns:ns4="65b037a2-c26c-46d1-972b-b247524fd939" targetNamespace="http://schemas.microsoft.com/office/2006/metadata/properties" ma:root="true" ma:fieldsID="7e8f9d1ae09c9b92edaa8e25378ab242" ns3:_="" ns4:_="">
    <xsd:import namespace="c035a0fb-921b-4cd7-a4c9-7fdfdf106d72"/>
    <xsd:import namespace="65b037a2-c26c-46d1-972b-b247524fd93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5a0fb-921b-4cd7-a4c9-7fdfdf106d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b037a2-c26c-46d1-972b-b247524fd9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EA0A95-8455-4283-9F7C-29737B46FCF9}">
  <ds:schemaRefs>
    <ds:schemaRef ds:uri="http://schemas.microsoft.com/office/2006/documentManagement/types"/>
    <ds:schemaRef ds:uri="http://schemas.openxmlformats.org/package/2006/metadata/core-properties"/>
    <ds:schemaRef ds:uri="65b037a2-c26c-46d1-972b-b247524fd939"/>
    <ds:schemaRef ds:uri="http://purl.org/dc/elements/1.1/"/>
    <ds:schemaRef ds:uri="http://schemas.microsoft.com/office/infopath/2007/PartnerControls"/>
    <ds:schemaRef ds:uri="http://purl.org/dc/dcmitype/"/>
    <ds:schemaRef ds:uri="c035a0fb-921b-4cd7-a4c9-7fdfdf106d72"/>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F11C7332-DF5B-4DCC-86F4-11A5DF997C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5a0fb-921b-4cd7-a4c9-7fdfdf106d72"/>
    <ds:schemaRef ds:uri="65b037a2-c26c-46d1-972b-b247524fd9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76BC5F-2D56-4EB2-A5A4-6015CBD23E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46404</TotalTime>
  <Words>6955</Words>
  <Application>Microsoft Office PowerPoint</Application>
  <PresentationFormat>Widescreen</PresentationFormat>
  <Paragraphs>560</Paragraphs>
  <Slides>89</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89</vt:i4>
      </vt:variant>
    </vt:vector>
  </HeadingPairs>
  <TitlesOfParts>
    <vt:vector size="99" baseType="lpstr">
      <vt:lpstr>Arial</vt:lpstr>
      <vt:lpstr>Calibri</vt:lpstr>
      <vt:lpstr>Calibri Light</vt:lpstr>
      <vt:lpstr>Söhne</vt:lpstr>
      <vt:lpstr>Wingdings</vt:lpstr>
      <vt:lpstr>UJ</vt:lpstr>
      <vt:lpstr>JBS Only (Black background)</vt:lpstr>
      <vt:lpstr>JBS Only (White background)</vt:lpstr>
      <vt:lpstr>JBS black (Co-branding)</vt:lpstr>
      <vt:lpstr>Custom Design</vt:lpstr>
      <vt:lpstr>PowerPoint Presentation</vt:lpstr>
      <vt:lpstr>ABOUT THIS MODULE </vt:lpstr>
      <vt:lpstr>KM-07-KT01: Safely use engineering power tools.</vt:lpstr>
      <vt:lpstr>KT0101 Demonstrate safe working practices, apply worksite practice and generic health, safety and environmental protection concepts while using engineering power tools</vt:lpstr>
      <vt:lpstr>Safety measures when using machinery and power tools   Each machine has safety measures which you must know. There are the following general rules, though, that you must follow when you work with machinery.  .</vt:lpstr>
      <vt:lpstr>1. Regulations for the metal industry </vt:lpstr>
      <vt:lpstr>Regulations for the metal industry (p2) </vt:lpstr>
      <vt:lpstr>Regulations for the metal industry (p3) </vt:lpstr>
      <vt:lpstr>Regulations for the metal industry (p4) </vt:lpstr>
      <vt:lpstr>Regulations for the metal industry (p5) </vt:lpstr>
      <vt:lpstr>2. Using Grinding wheels</vt:lpstr>
      <vt:lpstr>3. Safe use of power operated grinders </vt:lpstr>
      <vt:lpstr>3. Safe use of power operated grinders (p2) </vt:lpstr>
      <vt:lpstr>Assessment Activity</vt:lpstr>
      <vt:lpstr>Assessment Activity (p2)</vt:lpstr>
      <vt:lpstr>KT0102 Identified, select, and safely use for all related engineering power tools.</vt:lpstr>
      <vt:lpstr>1. Drilling machine- the pedestal drilling machine</vt:lpstr>
      <vt:lpstr>1. Drilling machine- the pedestal drilling machine (p2)</vt:lpstr>
      <vt:lpstr>Components of a sensitive drilling machine</vt:lpstr>
      <vt:lpstr>(b) Column drilling machine </vt:lpstr>
      <vt:lpstr>Components of Column-Drilling Machine</vt:lpstr>
      <vt:lpstr>(c) Radial drilling machine</vt:lpstr>
      <vt:lpstr>Components of the Radial Drilling Machine</vt:lpstr>
      <vt:lpstr>(d) The pedestal grinder</vt:lpstr>
      <vt:lpstr> The pedestal grinder(p2) </vt:lpstr>
      <vt:lpstr> The pedestal grinder (p3) </vt:lpstr>
      <vt:lpstr> The pedestal grinder(p4) </vt:lpstr>
      <vt:lpstr>(e) Free Hand Grinding</vt:lpstr>
      <vt:lpstr>Free Hand Grinding (p2)</vt:lpstr>
      <vt:lpstr>(f) Thinning Web</vt:lpstr>
      <vt:lpstr>2. Portable power tools</vt:lpstr>
      <vt:lpstr>Portable power tools (p2)</vt:lpstr>
      <vt:lpstr>Portable power tools (p3) </vt:lpstr>
      <vt:lpstr>Portable power tools (p4) </vt:lpstr>
      <vt:lpstr>(b) Drill Bits</vt:lpstr>
      <vt:lpstr>(b) Drill Bits (p2)</vt:lpstr>
      <vt:lpstr>(c) Jigsaw</vt:lpstr>
      <vt:lpstr>Jigsaw (p2)</vt:lpstr>
      <vt:lpstr>(d) Angle grinder</vt:lpstr>
      <vt:lpstr>Angle grinder (p2)</vt:lpstr>
      <vt:lpstr>Angle grinder (p3)</vt:lpstr>
      <vt:lpstr>Angle grinder (p4)</vt:lpstr>
      <vt:lpstr>(e) Pneumatic power tools </vt:lpstr>
      <vt:lpstr>Pneumatic power tools (p2)</vt:lpstr>
      <vt:lpstr>Pneumatic power tools (p3)</vt:lpstr>
      <vt:lpstr>Pneumatic power tools (p4) - Grinders  and Throttle</vt:lpstr>
      <vt:lpstr>Pneumatic power tools (p5) - Grinders  and Throttle Safety Guard</vt:lpstr>
      <vt:lpstr>Pneumatic power tools (p6)  - Grinders  and Throttle Application  </vt:lpstr>
      <vt:lpstr>Pneumatic power tools (p6) - Grinders  and Throttle safety inspections  </vt:lpstr>
      <vt:lpstr>(f) Grinding/cutting discs </vt:lpstr>
      <vt:lpstr> Grinding/cutting discs (p2)</vt:lpstr>
      <vt:lpstr> Grinding/cutting discs (p3)</vt:lpstr>
      <vt:lpstr>(g) Impact wrench</vt:lpstr>
      <vt:lpstr> Impact wrench (p2)</vt:lpstr>
      <vt:lpstr> Impact wrench (p3)</vt:lpstr>
      <vt:lpstr> Impact wrench (p4) Square Drive Safety inspections  </vt:lpstr>
      <vt:lpstr>KT0103 Read and interpret the name plate on the power tools to identify the task related specifications  </vt:lpstr>
      <vt:lpstr>(b) Pedestal grinders </vt:lpstr>
      <vt:lpstr>(c) Portable power tools – identification plate</vt:lpstr>
      <vt:lpstr>Portable power tools – identification plate (p2)</vt:lpstr>
      <vt:lpstr>KT0104 Using the correct consumables as recommended by the manufacturer’s specification</vt:lpstr>
      <vt:lpstr>(a) Inspection of electric drills</vt:lpstr>
      <vt:lpstr>Inspection of electric drills (p2)</vt:lpstr>
      <vt:lpstr>(b) Correct use of electric drills</vt:lpstr>
      <vt:lpstr>(c) Portable pneumatic drills</vt:lpstr>
      <vt:lpstr>Portable pneumatic drills (p2) </vt:lpstr>
      <vt:lpstr>Portable pneumatic drills (p3) </vt:lpstr>
      <vt:lpstr>KM-07-KT02: Apply care and maintenance of engineering power tools. </vt:lpstr>
      <vt:lpstr>KT0201 Apply care and maintenance of engineering power tools.</vt:lpstr>
      <vt:lpstr>Pedestal grinder - Abrasive wheels (p2)</vt:lpstr>
      <vt:lpstr>Pedestal grinder - Abrasive wheels (p3)</vt:lpstr>
      <vt:lpstr>Pedestal grinder - Abrasive wheels (p4)</vt:lpstr>
      <vt:lpstr>Pedestal grinder - Abrasive wheels (p5)</vt:lpstr>
      <vt:lpstr>Pedestal grinder - Abrasive wheels (p5)</vt:lpstr>
      <vt:lpstr>Pedestal grinder - Abrasive wheels (p6)</vt:lpstr>
      <vt:lpstr>KT0202 Service Power tools prior to commencement of the task descriptions</vt:lpstr>
      <vt:lpstr>(b) Service schedule - Drilling machine (fixed/mounted)</vt:lpstr>
      <vt:lpstr>KT0202 Faulty power tools are identified and corrective action taken.</vt:lpstr>
      <vt:lpstr>KT0204 Use the correct consumables as per manufacturer specification</vt:lpstr>
      <vt:lpstr>KM-07-KT03: Store engineering power tools in a safely designated area</vt:lpstr>
      <vt:lpstr>KT0301 Engineering power tools are stored as per storage management specifications</vt:lpstr>
      <vt:lpstr>KT0302 Safely store different power tools according to their classifications</vt:lpstr>
      <vt:lpstr>KT0303 Store engineering power tools in a lock up safely designated area</vt:lpstr>
      <vt:lpstr>KT0304 Procedures for storing different power tools</vt:lpstr>
      <vt:lpstr>Proper storage for power tools (p2)</vt:lpstr>
      <vt:lpstr>Proper storage for power tools (p3)</vt:lpstr>
      <vt:lpstr>KT0305 Safety inspection and records of stored engineering power tools are administered</vt:lpstr>
      <vt:lpstr>KT0306 Recognize and report problems, changes and/or malfunctions while storing engineering power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Mtshali, Nokwethaba</cp:lastModifiedBy>
  <cp:revision>568</cp:revision>
  <dcterms:created xsi:type="dcterms:W3CDTF">2016-08-29T16:05:45Z</dcterms:created>
  <dcterms:modified xsi:type="dcterms:W3CDTF">2023-12-19T22:01:48Z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0x010100D46BD0115EBB554382E9105C8F3A4C21</vt:lpwstr>
  </property>
</Properties>
</file>